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51"/>
  </p:notesMasterIdLst>
  <p:handoutMasterIdLst>
    <p:handoutMasterId r:id="rId52"/>
  </p:handoutMasterIdLst>
  <p:sldIdLst>
    <p:sldId id="359" r:id="rId6"/>
    <p:sldId id="735" r:id="rId7"/>
    <p:sldId id="753" r:id="rId8"/>
    <p:sldId id="708" r:id="rId9"/>
    <p:sldId id="737" r:id="rId10"/>
    <p:sldId id="736" r:id="rId11"/>
    <p:sldId id="738" r:id="rId12"/>
    <p:sldId id="739" r:id="rId13"/>
    <p:sldId id="740" r:id="rId14"/>
    <p:sldId id="741" r:id="rId15"/>
    <p:sldId id="687" r:id="rId16"/>
    <p:sldId id="612" r:id="rId17"/>
    <p:sldId id="699" r:id="rId18"/>
    <p:sldId id="701" r:id="rId19"/>
    <p:sldId id="702" r:id="rId20"/>
    <p:sldId id="703" r:id="rId21"/>
    <p:sldId id="704" r:id="rId22"/>
    <p:sldId id="705" r:id="rId23"/>
    <p:sldId id="647" r:id="rId24"/>
    <p:sldId id="690" r:id="rId25"/>
    <p:sldId id="688" r:id="rId26"/>
    <p:sldId id="707" r:id="rId27"/>
    <p:sldId id="709" r:id="rId28"/>
    <p:sldId id="648" r:id="rId29"/>
    <p:sldId id="649" r:id="rId30"/>
    <p:sldId id="652" r:id="rId31"/>
    <p:sldId id="650" r:id="rId32"/>
    <p:sldId id="691" r:id="rId33"/>
    <p:sldId id="710" r:id="rId34"/>
    <p:sldId id="751" r:id="rId35"/>
    <p:sldId id="692" r:id="rId36"/>
    <p:sldId id="693" r:id="rId37"/>
    <p:sldId id="711" r:id="rId38"/>
    <p:sldId id="726" r:id="rId39"/>
    <p:sldId id="727" r:id="rId40"/>
    <p:sldId id="743" r:id="rId41"/>
    <p:sldId id="728" r:id="rId42"/>
    <p:sldId id="733" r:id="rId43"/>
    <p:sldId id="730" r:id="rId44"/>
    <p:sldId id="731" r:id="rId45"/>
    <p:sldId id="748" r:id="rId46"/>
    <p:sldId id="725" r:id="rId47"/>
    <p:sldId id="696" r:id="rId48"/>
    <p:sldId id="752" r:id="rId49"/>
    <p:sldId id="374" r:id="rId50"/>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35"/>
            <p14:sldId id="753"/>
            <p14:sldId id="708"/>
            <p14:sldId id="737"/>
            <p14:sldId id="736"/>
            <p14:sldId id="738"/>
            <p14:sldId id="739"/>
            <p14:sldId id="740"/>
            <p14:sldId id="741"/>
            <p14:sldId id="687"/>
            <p14:sldId id="612"/>
            <p14:sldId id="699"/>
            <p14:sldId id="701"/>
            <p14:sldId id="702"/>
            <p14:sldId id="703"/>
            <p14:sldId id="704"/>
            <p14:sldId id="705"/>
            <p14:sldId id="647"/>
            <p14:sldId id="690"/>
            <p14:sldId id="688"/>
            <p14:sldId id="707"/>
            <p14:sldId id="709"/>
            <p14:sldId id="648"/>
            <p14:sldId id="649"/>
            <p14:sldId id="652"/>
            <p14:sldId id="650"/>
            <p14:sldId id="691"/>
            <p14:sldId id="710"/>
            <p14:sldId id="751"/>
            <p14:sldId id="692"/>
            <p14:sldId id="693"/>
            <p14:sldId id="711"/>
            <p14:sldId id="726"/>
            <p14:sldId id="727"/>
            <p14:sldId id="743"/>
            <p14:sldId id="728"/>
            <p14:sldId id="733"/>
            <p14:sldId id="730"/>
            <p14:sldId id="731"/>
            <p14:sldId id="748"/>
            <p14:sldId id="725"/>
            <p14:sldId id="696"/>
            <p14:sldId id="752"/>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367"/>
    <a:srgbClr val="D6DFE5"/>
    <a:srgbClr val="E66504"/>
    <a:srgbClr val="355161"/>
    <a:srgbClr val="F9D6D8"/>
    <a:srgbClr val="FDF1F2"/>
    <a:srgbClr val="E03A3A"/>
    <a:srgbClr val="E03A3E"/>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5625B-2FDE-400B-6F41-6A5A8346056C}" v="138" dt="2021-06-28T08:05:02.406"/>
    <p1510:client id="{9433E2A6-3355-2B21-38A4-C628873D06FD}" v="11" dt="2021-06-22T11:43:07.4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35" autoAdjust="0"/>
    <p:restoredTop sz="94249" autoAdjust="0"/>
  </p:normalViewPr>
  <p:slideViewPr>
    <p:cSldViewPr snapToGrid="0" snapToObjects="1">
      <p:cViewPr varScale="1">
        <p:scale>
          <a:sx n="31" d="100"/>
          <a:sy n="31" d="100"/>
        </p:scale>
        <p:origin x="1020" y="72"/>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ashis Jena" userId="S::debashis.jena@seclore.com::968131eb-07d4-4a56-a327-797f72b6011a" providerId="AD" clId="Web-{9433E2A6-3355-2B21-38A4-C628873D06FD}"/>
    <pc:docChg chg="modSld">
      <pc:chgData name="Debashis Jena" userId="S::debashis.jena@seclore.com::968131eb-07d4-4a56-a327-797f72b6011a" providerId="AD" clId="Web-{9433E2A6-3355-2B21-38A4-C628873D06FD}" dt="2021-06-22T11:43:06.795" v="8" actId="20577"/>
      <pc:docMkLst>
        <pc:docMk/>
      </pc:docMkLst>
      <pc:sldChg chg="modSp">
        <pc:chgData name="Debashis Jena" userId="S::debashis.jena@seclore.com::968131eb-07d4-4a56-a327-797f72b6011a" providerId="AD" clId="Web-{9433E2A6-3355-2B21-38A4-C628873D06FD}" dt="2021-06-22T11:43:06.795" v="8" actId="20577"/>
        <pc:sldMkLst>
          <pc:docMk/>
          <pc:sldMk cId="389035891" sldId="690"/>
        </pc:sldMkLst>
        <pc:spChg chg="mod">
          <ac:chgData name="Debashis Jena" userId="S::debashis.jena@seclore.com::968131eb-07d4-4a56-a327-797f72b6011a" providerId="AD" clId="Web-{9433E2A6-3355-2B21-38A4-C628873D06FD}" dt="2021-06-22T11:43:06.795" v="8" actId="20577"/>
          <ac:spMkLst>
            <pc:docMk/>
            <pc:sldMk cId="389035891" sldId="690"/>
            <ac:spMk id="3" creationId="{1E92F12E-71BE-431E-983D-2F8A44D56247}"/>
          </ac:spMkLst>
        </pc:spChg>
      </pc:sldChg>
    </pc:docChg>
  </pc:docChgLst>
  <pc:docChgLst>
    <pc:chgData name="Debashis Jena" userId="S::debashis.jena@seclore.com::968131eb-07d4-4a56-a327-797f72b6011a" providerId="AD" clId="Web-{77A5625B-2FDE-400B-6F41-6A5A8346056C}"/>
    <pc:docChg chg="addSld modSld modSection">
      <pc:chgData name="Debashis Jena" userId="S::debashis.jena@seclore.com::968131eb-07d4-4a56-a327-797f72b6011a" providerId="AD" clId="Web-{77A5625B-2FDE-400B-6F41-6A5A8346056C}" dt="2021-06-28T08:05:02.406" v="127" actId="1076"/>
      <pc:docMkLst>
        <pc:docMk/>
      </pc:docMkLst>
      <pc:sldChg chg="modSp">
        <pc:chgData name="Debashis Jena" userId="S::debashis.jena@seclore.com::968131eb-07d4-4a56-a327-797f72b6011a" providerId="AD" clId="Web-{77A5625B-2FDE-400B-6F41-6A5A8346056C}" dt="2021-06-28T08:05:02.406" v="127" actId="1076"/>
        <pc:sldMkLst>
          <pc:docMk/>
          <pc:sldMk cId="1217568642" sldId="696"/>
        </pc:sldMkLst>
        <pc:spChg chg="mod">
          <ac:chgData name="Debashis Jena" userId="S::debashis.jena@seclore.com::968131eb-07d4-4a56-a327-797f72b6011a" providerId="AD" clId="Web-{77A5625B-2FDE-400B-6F41-6A5A8346056C}" dt="2021-06-28T07:02:35.581" v="22" actId="1076"/>
          <ac:spMkLst>
            <pc:docMk/>
            <pc:sldMk cId="1217568642" sldId="696"/>
            <ac:spMk id="5" creationId="{B19EB976-8F12-440A-9ECF-13F69B31AE1F}"/>
          </ac:spMkLst>
        </pc:spChg>
        <pc:graphicFrameChg chg="mod modGraphic">
          <ac:chgData name="Debashis Jena" userId="S::debashis.jena@seclore.com::968131eb-07d4-4a56-a327-797f72b6011a" providerId="AD" clId="Web-{77A5625B-2FDE-400B-6F41-6A5A8346056C}" dt="2021-06-28T08:05:02.406" v="127" actId="1076"/>
          <ac:graphicFrameMkLst>
            <pc:docMk/>
            <pc:sldMk cId="1217568642" sldId="696"/>
            <ac:graphicFrameMk id="4" creationId="{4CC3806A-170C-4F42-951A-CE7937AEC72C}"/>
          </ac:graphicFrameMkLst>
        </pc:graphicFrameChg>
      </pc:sldChg>
      <pc:sldChg chg="modSp">
        <pc:chgData name="Debashis Jena" userId="S::debashis.jena@seclore.com::968131eb-07d4-4a56-a327-797f72b6011a" providerId="AD" clId="Web-{77A5625B-2FDE-400B-6F41-6A5A8346056C}" dt="2021-06-28T06:48:34.187" v="3" actId="20577"/>
        <pc:sldMkLst>
          <pc:docMk/>
          <pc:sldMk cId="2889901974" sldId="735"/>
        </pc:sldMkLst>
        <pc:spChg chg="mod">
          <ac:chgData name="Debashis Jena" userId="S::debashis.jena@seclore.com::968131eb-07d4-4a56-a327-797f72b6011a" providerId="AD" clId="Web-{77A5625B-2FDE-400B-6F41-6A5A8346056C}" dt="2021-06-28T06:48:34.187" v="3" actId="20577"/>
          <ac:spMkLst>
            <pc:docMk/>
            <pc:sldMk cId="2889901974" sldId="735"/>
            <ac:spMk id="4" creationId="{9EB58304-12FC-4AEA-AAA9-0C4A4ABE4AC4}"/>
          </ac:spMkLst>
        </pc:spChg>
      </pc:sldChg>
      <pc:sldChg chg="addSp delSp modSp">
        <pc:chgData name="Debashis Jena" userId="S::debashis.jena@seclore.com::968131eb-07d4-4a56-a327-797f72b6011a" providerId="AD" clId="Web-{77A5625B-2FDE-400B-6F41-6A5A8346056C}" dt="2021-06-28T07:46:25.255" v="115" actId="1076"/>
        <pc:sldMkLst>
          <pc:docMk/>
          <pc:sldMk cId="1751309853" sldId="740"/>
        </pc:sldMkLst>
        <pc:spChg chg="del mod">
          <ac:chgData name="Debashis Jena" userId="S::debashis.jena@seclore.com::968131eb-07d4-4a56-a327-797f72b6011a" providerId="AD" clId="Web-{77A5625B-2FDE-400B-6F41-6A5A8346056C}" dt="2021-06-28T07:42:55.279" v="99"/>
          <ac:spMkLst>
            <pc:docMk/>
            <pc:sldMk cId="1751309853" sldId="740"/>
            <ac:spMk id="4" creationId="{86A50109-775B-481C-A0D7-0396EC9F4F95}"/>
          </ac:spMkLst>
        </pc:spChg>
        <pc:graphicFrameChg chg="add mod">
          <ac:chgData name="Debashis Jena" userId="S::debashis.jena@seclore.com::968131eb-07d4-4a56-a327-797f72b6011a" providerId="AD" clId="Web-{77A5625B-2FDE-400B-6F41-6A5A8346056C}" dt="2021-06-28T07:46:25.255" v="115" actId="1076"/>
          <ac:graphicFrameMkLst>
            <pc:docMk/>
            <pc:sldMk cId="1751309853" sldId="740"/>
            <ac:graphicFrameMk id="6" creationId="{1724F307-AD23-4E6C-A84F-124F063AFBA5}"/>
          </ac:graphicFrameMkLst>
        </pc:graphicFrameChg>
        <pc:graphicFrameChg chg="del mod modGraphic">
          <ac:chgData name="Debashis Jena" userId="S::debashis.jena@seclore.com::968131eb-07d4-4a56-a327-797f72b6011a" providerId="AD" clId="Web-{77A5625B-2FDE-400B-6F41-6A5A8346056C}" dt="2021-06-28T07:46:21.144" v="113"/>
          <ac:graphicFrameMkLst>
            <pc:docMk/>
            <pc:sldMk cId="1751309853" sldId="740"/>
            <ac:graphicFrameMk id="29" creationId="{00000000-0000-0000-0000-000000000000}"/>
          </ac:graphicFrameMkLst>
        </pc:graphicFrameChg>
      </pc:sldChg>
      <pc:sldChg chg="delSp modSp add">
        <pc:chgData name="Debashis Jena" userId="S::debashis.jena@seclore.com::968131eb-07d4-4a56-a327-797f72b6011a" providerId="AD" clId="Web-{77A5625B-2FDE-400B-6F41-6A5A8346056C}" dt="2021-06-28T07:41:44.545" v="98" actId="20577"/>
        <pc:sldMkLst>
          <pc:docMk/>
          <pc:sldMk cId="1104633209" sldId="753"/>
        </pc:sldMkLst>
        <pc:spChg chg="mod">
          <ac:chgData name="Debashis Jena" userId="S::debashis.jena@seclore.com::968131eb-07d4-4a56-a327-797f72b6011a" providerId="AD" clId="Web-{77A5625B-2FDE-400B-6F41-6A5A8346056C}" dt="2021-06-28T07:41:44.545" v="98" actId="20577"/>
          <ac:spMkLst>
            <pc:docMk/>
            <pc:sldMk cId="1104633209" sldId="753"/>
            <ac:spMk id="6" creationId="{05E4DB37-C682-4ADB-B5C4-6E0A3DA5EE43}"/>
          </ac:spMkLst>
        </pc:spChg>
        <pc:picChg chg="del">
          <ac:chgData name="Debashis Jena" userId="S::debashis.jena@seclore.com::968131eb-07d4-4a56-a327-797f72b6011a" providerId="AD" clId="Web-{77A5625B-2FDE-400B-6F41-6A5A8346056C}" dt="2021-06-28T07:41:33.512" v="96"/>
          <ac:picMkLst>
            <pc:docMk/>
            <pc:sldMk cId="1104633209" sldId="753"/>
            <ac:picMk id="9" creationId="{7347D564-E365-4E31-B3C0-A9CCFC45B20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02103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11</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23</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29</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33</a:t>
            </a:fld>
            <a:endParaRPr lang="en-US" altLang="en-US" dirty="0"/>
          </a:p>
        </p:txBody>
      </p:sp>
    </p:spTree>
    <p:extLst>
      <p:ext uri="{BB962C8B-B14F-4D97-AF65-F5344CB8AC3E}">
        <p14:creationId xmlns:p14="http://schemas.microsoft.com/office/powerpoint/2010/main" val="3160383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app50.stringsend.com/app50"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a:t>
            </a:r>
            <a:r>
              <a:rPr lang="en-IN" sz="6000" dirty="0"/>
              <a:t>Protect and Wrap with Hot Folder</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using Enterprise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723631" y="800101"/>
            <a:ext cx="17025091" cy="11060112"/>
          </a:xfrm>
        </p:spPr>
        <p:txBody>
          <a:bodyPr vert="horz" lIns="91440" tIns="45720" rIns="91440" bIns="45720" anchor="t"/>
          <a:lstStyle/>
          <a:p>
            <a:r>
              <a:rPr lang="en-IN" sz="4000" dirty="0"/>
              <a:t>This Sample Code will help you understand the protection and html wrapping flow using </a:t>
            </a:r>
            <a:r>
              <a:rPr lang="en-IN" sz="4000" dirty="0" err="1"/>
              <a:t>Seclore</a:t>
            </a:r>
            <a:r>
              <a:rPr lang="en-IN" sz="4000" dirty="0"/>
              <a:t> Java SDK</a:t>
            </a:r>
          </a:p>
          <a:p>
            <a:endParaRPr lang="en-IN" sz="4000" dirty="0"/>
          </a:p>
          <a:p>
            <a:r>
              <a:rPr lang="en-IN" sz="4000" dirty="0"/>
              <a:t>The protection type used in this sample code will allow you to protect a file using a predefined Policy. This protection type is known as Protect with Hot Folder (HF).</a:t>
            </a:r>
            <a:endParaRPr lang="en-IN" dirty="0"/>
          </a:p>
          <a:p>
            <a:pPr marL="0" indent="0">
              <a:buNone/>
            </a:pPr>
            <a:endParaRPr lang="en-IN" sz="4000" dirty="0"/>
          </a:p>
          <a:p>
            <a:r>
              <a:rPr lang="en-IN" sz="4000" dirty="0"/>
              <a:t>You are expected to know the basic concepts of Seclore such as </a:t>
            </a:r>
          </a:p>
          <a:p>
            <a:pPr lvl="1"/>
            <a:r>
              <a:rPr lang="en-IN" dirty="0"/>
              <a:t>Policy Server</a:t>
            </a:r>
          </a:p>
          <a:p>
            <a:pPr lvl="1"/>
            <a:r>
              <a:rPr lang="en-IN" dirty="0"/>
              <a:t>Enterprise Application (EA)</a:t>
            </a:r>
          </a:p>
          <a:p>
            <a:pPr lvl="1"/>
            <a:r>
              <a:rPr lang="en-IN" dirty="0"/>
              <a:t>Hot Folder (HF)</a:t>
            </a:r>
          </a:p>
          <a:p>
            <a:pPr lvl="1"/>
            <a:r>
              <a:rPr lang="en-IN" dirty="0"/>
              <a:t>Policy</a:t>
            </a:r>
          </a:p>
          <a:p>
            <a:pPr lvl="1"/>
            <a:r>
              <a:rPr lang="en-IN" dirty="0"/>
              <a:t>Lite Online Editor</a:t>
            </a:r>
          </a:p>
          <a:p>
            <a:pPr lvl="1"/>
            <a:r>
              <a:rPr lang="en-IN" dirty="0"/>
              <a:t>File Owner</a:t>
            </a:r>
          </a:p>
          <a:p>
            <a:pPr lvl="1"/>
            <a:r>
              <a:rPr lang="en-IN" dirty="0"/>
              <a:t>IRM Permissions</a:t>
            </a:r>
          </a:p>
          <a:p>
            <a:pPr lvl="1"/>
            <a:r>
              <a:rPr lang="en-IN" dirty="0"/>
              <a:t>Seclore Agent</a:t>
            </a:r>
          </a:p>
          <a:p>
            <a:pPr lvl="1"/>
            <a:r>
              <a:rPr lang="en-IN" dirty="0"/>
              <a:t>HTML Wrapping</a:t>
            </a:r>
          </a:p>
          <a:p>
            <a:pPr lvl="1"/>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88990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1046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1462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a:p>
            <a:endParaRPr lang="en-US" dirty="0"/>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300707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Concepts &amp;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a:t>Server SDK</a:t>
            </a:r>
            <a:endParaRPr lang="en-IN" dirty="0"/>
          </a:p>
        </p:txBody>
      </p:sp>
      <p:sp>
        <p:nvSpPr>
          <p:cNvPr id="28" name="Text Placeholder 27"/>
          <p:cNvSpPr>
            <a:spLocks noGrp="1"/>
          </p:cNvSpPr>
          <p:nvPr>
            <p:ph type="body" sz="quarter" idx="12"/>
          </p:nvPr>
        </p:nvSpPr>
        <p:spPr/>
        <p:txBody>
          <a:bodyPr/>
          <a:lstStyle/>
          <a:p>
            <a:endParaRPr lang="en-IN"/>
          </a:p>
        </p:txBody>
      </p:sp>
      <p:graphicFrame>
        <p:nvGraphicFramePr>
          <p:cNvPr id="6" name="Table 5">
            <a:extLst>
              <a:ext uri="{FF2B5EF4-FFF2-40B4-BE49-F238E27FC236}">
                <a16:creationId xmlns:a16="http://schemas.microsoft.com/office/drawing/2014/main" id="{1724F307-AD23-4E6C-A84F-124F063AFBA5}"/>
              </a:ext>
            </a:extLst>
          </p:cNvPr>
          <p:cNvGraphicFramePr>
            <a:graphicFrameLocks noGrp="1"/>
          </p:cNvGraphicFramePr>
          <p:nvPr>
            <p:extLst>
              <p:ext uri="{D42A27DB-BD31-4B8C-83A1-F6EECF244321}">
                <p14:modId xmlns:p14="http://schemas.microsoft.com/office/powerpoint/2010/main" val="947359025"/>
              </p:ext>
            </p:extLst>
          </p:nvPr>
        </p:nvGraphicFramePr>
        <p:xfrm>
          <a:off x="7194932" y="5095278"/>
          <a:ext cx="16230600" cy="4526280"/>
        </p:xfrm>
        <a:graphic>
          <a:graphicData uri="http://schemas.openxmlformats.org/drawingml/2006/table">
            <a:tbl>
              <a:tblPr firstRow="1" bandRow="1">
                <a:tableStyleId>{5C22544A-7EE6-4342-B048-85BDC9FD1C3A}</a:tableStyleId>
              </a:tblPr>
              <a:tblGrid>
                <a:gridCol w="5410200">
                  <a:extLst>
                    <a:ext uri="{9D8B030D-6E8A-4147-A177-3AD203B41FA5}">
                      <a16:colId xmlns:a16="http://schemas.microsoft.com/office/drawing/2014/main" val="46151413"/>
                    </a:ext>
                  </a:extLst>
                </a:gridCol>
                <a:gridCol w="5410200">
                  <a:extLst>
                    <a:ext uri="{9D8B030D-6E8A-4147-A177-3AD203B41FA5}">
                      <a16:colId xmlns:a16="http://schemas.microsoft.com/office/drawing/2014/main" val="2812701251"/>
                    </a:ext>
                  </a:extLst>
                </a:gridCol>
                <a:gridCol w="5410200">
                  <a:extLst>
                    <a:ext uri="{9D8B030D-6E8A-4147-A177-3AD203B41FA5}">
                      <a16:colId xmlns:a16="http://schemas.microsoft.com/office/drawing/2014/main" val="2150854185"/>
                    </a:ext>
                  </a:extLst>
                </a:gridCol>
              </a:tblGrid>
              <a:tr h="361950">
                <a:tc>
                  <a:txBody>
                    <a:bodyPr/>
                    <a:lstStyle/>
                    <a:p>
                      <a:pPr fontAlgn="auto"/>
                      <a:r>
                        <a:rPr lang="en-IN" sz="4300">
                          <a:effectLst/>
                        </a:rPr>
                        <a:t>​</a:t>
                      </a:r>
                      <a:endParaRPr lang="en-IN" sz="4300" b="1">
                        <a:solidFill>
                          <a:srgbClr val="FFFFFF"/>
                        </a:solidFill>
                        <a:effectLst/>
                        <a:latin typeface="Calibri" panose="020F0502020204030204" pitchFamily="34" charset="0"/>
                      </a:endParaRPr>
                    </a:p>
                  </a:txBody>
                  <a:tcPr/>
                </a:tc>
                <a:tc>
                  <a:txBody>
                    <a:bodyPr/>
                    <a:lstStyle/>
                    <a:p>
                      <a:pPr algn="ctr" fontAlgn="base"/>
                      <a:r>
                        <a:rPr lang="en-US" sz="4300">
                          <a:effectLst/>
                        </a:rPr>
                        <a:t>.NET​</a:t>
                      </a:r>
                      <a:endParaRPr lang="en-US" b="1">
                        <a:solidFill>
                          <a:srgbClr val="FFFFFF"/>
                        </a:solidFill>
                        <a:effectLst/>
                      </a:endParaRPr>
                    </a:p>
                  </a:txBody>
                  <a:tcPr/>
                </a:tc>
                <a:tc>
                  <a:txBody>
                    <a:bodyPr/>
                    <a:lstStyle/>
                    <a:p>
                      <a:pPr algn="ctr" fontAlgn="base"/>
                      <a:r>
                        <a:rPr lang="en-US" sz="4300">
                          <a:effectLst/>
                        </a:rPr>
                        <a:t>JAVA​</a:t>
                      </a:r>
                      <a:endParaRPr lang="en-US" b="1">
                        <a:solidFill>
                          <a:srgbClr val="FFFFFF"/>
                        </a:solidFill>
                        <a:effectLst/>
                      </a:endParaRPr>
                    </a:p>
                  </a:txBody>
                  <a:tcPr/>
                </a:tc>
                <a:extLst>
                  <a:ext uri="{0D108BD9-81ED-4DB2-BD59-A6C34878D82A}">
                    <a16:rowId xmlns:a16="http://schemas.microsoft.com/office/drawing/2014/main" val="2033934518"/>
                  </a:ext>
                </a:extLst>
              </a:tr>
              <a:tr h="361950">
                <a:tc>
                  <a:txBody>
                    <a:bodyPr/>
                    <a:lstStyle/>
                    <a:p>
                      <a:pPr fontAlgn="base"/>
                      <a:r>
                        <a:rPr lang="en-US" sz="4000">
                          <a:effectLst/>
                        </a:rPr>
                        <a:t>Build Platform​</a:t>
                      </a:r>
                      <a:endParaRPr lang="en-US">
                        <a:solidFill>
                          <a:srgbClr val="494849"/>
                        </a:solidFill>
                        <a:effectLst/>
                      </a:endParaRPr>
                    </a:p>
                  </a:txBody>
                  <a:tcPr/>
                </a:tc>
                <a:tc>
                  <a:txBody>
                    <a:bodyPr/>
                    <a:lstStyle/>
                    <a:p>
                      <a:pPr fontAlgn="base"/>
                      <a:r>
                        <a:rPr lang="en-US" sz="3600">
                          <a:effectLst/>
                        </a:rPr>
                        <a:t>.NET Framework 3.5​</a:t>
                      </a:r>
                      <a:endParaRPr lang="en-US">
                        <a:solidFill>
                          <a:srgbClr val="494849"/>
                        </a:solidFill>
                        <a:effectLst/>
                      </a:endParaRPr>
                    </a:p>
                  </a:txBody>
                  <a:tcPr/>
                </a:tc>
                <a:tc>
                  <a:txBody>
                    <a:bodyPr/>
                    <a:lstStyle/>
                    <a:p>
                      <a:pPr fontAlgn="base"/>
                      <a:r>
                        <a:rPr lang="en-US" sz="3600">
                          <a:effectLst/>
                        </a:rPr>
                        <a:t>JDK 8​</a:t>
                      </a:r>
                      <a:endParaRPr lang="en-US">
                        <a:solidFill>
                          <a:srgbClr val="494849"/>
                        </a:solidFill>
                        <a:effectLst/>
                      </a:endParaRPr>
                    </a:p>
                  </a:txBody>
                  <a:tcPr/>
                </a:tc>
                <a:extLst>
                  <a:ext uri="{0D108BD9-81ED-4DB2-BD59-A6C34878D82A}">
                    <a16:rowId xmlns:a16="http://schemas.microsoft.com/office/drawing/2014/main" val="3715495"/>
                  </a:ext>
                </a:extLst>
              </a:tr>
              <a:tr h="361950">
                <a:tc>
                  <a:txBody>
                    <a:bodyPr/>
                    <a:lstStyle/>
                    <a:p>
                      <a:pPr fontAlgn="base"/>
                      <a:r>
                        <a:rPr lang="en-US" sz="4000">
                          <a:effectLst/>
                        </a:rPr>
                        <a:t>Platform Support​</a:t>
                      </a:r>
                      <a:endParaRPr lang="en-US">
                        <a:solidFill>
                          <a:srgbClr val="494849"/>
                        </a:solidFill>
                        <a:effectLst/>
                      </a:endParaRPr>
                    </a:p>
                  </a:txBody>
                  <a:tcPr/>
                </a:tc>
                <a:tc>
                  <a:txBody>
                    <a:bodyPr/>
                    <a:lstStyle/>
                    <a:p>
                      <a:pPr fontAlgn="base"/>
                      <a:r>
                        <a:rPr lang="en-US" sz="3600">
                          <a:effectLst/>
                        </a:rPr>
                        <a:t>Integrating application to be .NET 3.5 &amp; above​</a:t>
                      </a:r>
                      <a:endParaRPr lang="en-US">
                        <a:solidFill>
                          <a:srgbClr val="494849"/>
                        </a:solidFill>
                        <a:effectLst/>
                      </a:endParaRPr>
                    </a:p>
                  </a:txBody>
                  <a:tcPr/>
                </a:tc>
                <a:tc>
                  <a:txBody>
                    <a:bodyPr/>
                    <a:lstStyle/>
                    <a:p>
                      <a:pPr fontAlgn="base"/>
                      <a:r>
                        <a:rPr lang="en-US" sz="3600">
                          <a:effectLst/>
                        </a:rPr>
                        <a:t>Integrating application to be JDK 8 &amp; above​</a:t>
                      </a:r>
                      <a:endParaRPr lang="en-US">
                        <a:solidFill>
                          <a:srgbClr val="494849"/>
                        </a:solidFill>
                        <a:effectLst/>
                      </a:endParaRPr>
                    </a:p>
                  </a:txBody>
                  <a:tcPr/>
                </a:tc>
                <a:extLst>
                  <a:ext uri="{0D108BD9-81ED-4DB2-BD59-A6C34878D82A}">
                    <a16:rowId xmlns:a16="http://schemas.microsoft.com/office/drawing/2014/main" val="785797785"/>
                  </a:ext>
                </a:extLst>
              </a:tr>
              <a:tr h="361950">
                <a:tc>
                  <a:txBody>
                    <a:bodyPr/>
                    <a:lstStyle/>
                    <a:p>
                      <a:pPr fontAlgn="base"/>
                      <a:r>
                        <a:rPr lang="en-US" sz="4000">
                          <a:effectLst/>
                        </a:rPr>
                        <a:t>OS Support​</a:t>
                      </a:r>
                      <a:endParaRPr lang="en-US">
                        <a:solidFill>
                          <a:srgbClr val="494849"/>
                        </a:solidFill>
                        <a:effectLst/>
                      </a:endParaRPr>
                    </a:p>
                  </a:txBody>
                  <a:tcPr/>
                </a:tc>
                <a:tc>
                  <a:txBody>
                    <a:bodyPr/>
                    <a:lstStyle/>
                    <a:p>
                      <a:pPr fontAlgn="base"/>
                      <a:r>
                        <a:rPr lang="en-US" sz="3600">
                          <a:effectLst/>
                        </a:rPr>
                        <a:t>Windows​</a:t>
                      </a:r>
                      <a:endParaRPr lang="en-US">
                        <a:solidFill>
                          <a:srgbClr val="494849"/>
                        </a:solidFill>
                        <a:effectLst/>
                      </a:endParaRPr>
                    </a:p>
                  </a:txBody>
                  <a:tcPr/>
                </a:tc>
                <a:tc>
                  <a:txBody>
                    <a:bodyPr/>
                    <a:lstStyle/>
                    <a:p>
                      <a:pPr fontAlgn="base"/>
                      <a:r>
                        <a:rPr lang="en-US" sz="3600">
                          <a:effectLst/>
                        </a:rPr>
                        <a:t>Windows, Linux​</a:t>
                      </a:r>
                      <a:endParaRPr lang="en-US">
                        <a:solidFill>
                          <a:srgbClr val="494849"/>
                        </a:solidFill>
                        <a:effectLst/>
                      </a:endParaRPr>
                    </a:p>
                  </a:txBody>
                  <a:tcPr/>
                </a:tc>
                <a:extLst>
                  <a:ext uri="{0D108BD9-81ED-4DB2-BD59-A6C34878D82A}">
                    <a16:rowId xmlns:a16="http://schemas.microsoft.com/office/drawing/2014/main" val="1182892550"/>
                  </a:ext>
                </a:extLst>
              </a:tr>
              <a:tr h="361950">
                <a:tc>
                  <a:txBody>
                    <a:bodyPr/>
                    <a:lstStyle/>
                    <a:p>
                      <a:pPr fontAlgn="base"/>
                      <a:r>
                        <a:rPr lang="en-US" sz="4000">
                          <a:effectLst/>
                        </a:rPr>
                        <a:t>Compliance​</a:t>
                      </a:r>
                      <a:endParaRPr lang="en-US">
                        <a:solidFill>
                          <a:srgbClr val="494849"/>
                        </a:solidFill>
                        <a:effectLst/>
                      </a:endParaRPr>
                    </a:p>
                  </a:txBody>
                  <a:tcPr/>
                </a:tc>
                <a:tc>
                  <a:txBody>
                    <a:bodyPr/>
                    <a:lstStyle/>
                    <a:p>
                      <a:pPr fontAlgn="base"/>
                      <a:r>
                        <a:rPr lang="en-US" sz="3600">
                          <a:effectLst/>
                        </a:rPr>
                        <a:t>Uses FIPS compliant Algorithm​</a:t>
                      </a:r>
                      <a:endParaRPr lang="en-US">
                        <a:solidFill>
                          <a:srgbClr val="494849"/>
                        </a:solidFill>
                        <a:effectLst/>
                      </a:endParaRPr>
                    </a:p>
                  </a:txBody>
                  <a:tcPr/>
                </a:tc>
                <a:tc>
                  <a:txBody>
                    <a:bodyPr/>
                    <a:lstStyle/>
                    <a:p>
                      <a:pPr fontAlgn="base"/>
                      <a:r>
                        <a:rPr lang="en-US" sz="3600">
                          <a:effectLst/>
                        </a:rPr>
                        <a:t>Uses FIPS compliant Algorithm​</a:t>
                      </a:r>
                      <a:endParaRPr lang="en-US">
                        <a:solidFill>
                          <a:srgbClr val="494849"/>
                        </a:solidFill>
                        <a:effectLst/>
                      </a:endParaRPr>
                    </a:p>
                  </a:txBody>
                  <a:tcPr/>
                </a:tc>
                <a:extLst>
                  <a:ext uri="{0D108BD9-81ED-4DB2-BD59-A6C34878D82A}">
                    <a16:rowId xmlns:a16="http://schemas.microsoft.com/office/drawing/2014/main" val="2414900121"/>
                  </a:ext>
                </a:extLst>
              </a:tr>
            </a:tbl>
          </a:graphicData>
        </a:graphic>
      </p:graphicFrame>
    </p:spTree>
    <p:extLst>
      <p:ext uri="{BB962C8B-B14F-4D97-AF65-F5344CB8AC3E}">
        <p14:creationId xmlns:p14="http://schemas.microsoft.com/office/powerpoint/2010/main" val="175130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C65A9-AB7F-4237-9ABC-8F2DFFE87378}"/>
              </a:ext>
            </a:extLst>
          </p:cNvPr>
          <p:cNvSpPr>
            <a:spLocks noGrp="1"/>
          </p:cNvSpPr>
          <p:nvPr>
            <p:ph type="sldNum" sz="quarter" idx="10"/>
          </p:nvPr>
        </p:nvSpPr>
        <p:spPr/>
        <p:txBody>
          <a:bodyPr/>
          <a:lstStyle/>
          <a:p>
            <a:fld id="{DBE3E345-DE5E-4044-8635-14DAD031CBDE}" type="slidenum">
              <a:rPr lang="en-US" smtClean="0"/>
              <a:pPr/>
              <a:t>10</a:t>
            </a:fld>
            <a:endParaRPr lang="en-US" dirty="0"/>
          </a:p>
        </p:txBody>
      </p:sp>
      <p:sp>
        <p:nvSpPr>
          <p:cNvPr id="3" name="Title 2">
            <a:extLst>
              <a:ext uri="{FF2B5EF4-FFF2-40B4-BE49-F238E27FC236}">
                <a16:creationId xmlns:a16="http://schemas.microsoft.com/office/drawing/2014/main" id="{9BA41A11-9784-406A-A78C-C8E9EF36B366}"/>
              </a:ext>
            </a:extLst>
          </p:cNvPr>
          <p:cNvSpPr>
            <a:spLocks noGrp="1"/>
          </p:cNvSpPr>
          <p:nvPr>
            <p:ph type="title"/>
          </p:nvPr>
        </p:nvSpPr>
        <p:spPr/>
        <p:txBody>
          <a:bodyPr/>
          <a:lstStyle/>
          <a:p>
            <a:r>
              <a:rPr lang="en-IN" sz="5400" dirty="0"/>
              <a:t>Seclore Concepts</a:t>
            </a:r>
          </a:p>
        </p:txBody>
      </p:sp>
      <p:sp>
        <p:nvSpPr>
          <p:cNvPr id="4" name="Text Placeholder 3">
            <a:extLst>
              <a:ext uri="{FF2B5EF4-FFF2-40B4-BE49-F238E27FC236}">
                <a16:creationId xmlns:a16="http://schemas.microsoft.com/office/drawing/2014/main" id="{6CA03E20-8DC7-4495-95E3-BA287BF74DB8}"/>
              </a:ext>
            </a:extLst>
          </p:cNvPr>
          <p:cNvSpPr>
            <a:spLocks noGrp="1"/>
          </p:cNvSpPr>
          <p:nvPr>
            <p:ph type="body" sz="quarter" idx="11"/>
          </p:nvPr>
        </p:nvSpPr>
        <p:spPr>
          <a:xfrm>
            <a:off x="6723631" y="885825"/>
            <a:ext cx="17025091" cy="10974387"/>
          </a:xfrm>
        </p:spPr>
        <p:txBody>
          <a:bodyPr/>
          <a:lstStyle/>
          <a:p>
            <a:r>
              <a:rPr lang="en-IN" dirty="0"/>
              <a:t>Enterprise Application</a:t>
            </a:r>
          </a:p>
          <a:p>
            <a:pPr lvl="1"/>
            <a:r>
              <a:rPr lang="en-US" dirty="0"/>
              <a:t>Enterprise Application (EA) is the construct on Seclore Policy Server created to facilitate integration with Applications.  An EA was a way for an Application to connect to Seclore through Seclore APIs. Each EA created has a Unique ID and can be mapped to one integrating application.  Seclore APIs are initialized by referring to the Seclore Policy Server URL and the EA</a:t>
            </a:r>
          </a:p>
          <a:p>
            <a:pPr lvl="1"/>
            <a:r>
              <a:rPr lang="en-US" dirty="0"/>
              <a:t>The integrating application will use the EA ID and Passphrase (configured at the time of EA creation) for authenticating the Seclore API with Policy Server. This authenticated session will be used by the Seclore API to perform any subsequent actions like protect, upload file to Lite Online etc.</a:t>
            </a:r>
          </a:p>
          <a:p>
            <a:pPr lvl="1"/>
            <a:r>
              <a:rPr lang="en-US" dirty="0"/>
              <a:t>The EA instance also allows you to configure a web service URL which is used by the Policy Server during Policy Federation.</a:t>
            </a:r>
          </a:p>
          <a:p>
            <a:endParaRPr lang="en-US" dirty="0"/>
          </a:p>
          <a:p>
            <a:r>
              <a:rPr lang="en-US" dirty="0"/>
              <a:t>Hot Folder</a:t>
            </a:r>
          </a:p>
          <a:p>
            <a:pPr lvl="1"/>
            <a:r>
              <a:rPr lang="en-US" dirty="0"/>
              <a:t>HotFolder is a construct available within an EA. It is a combination of a Default File Owner, a default Classification on the protected files. </a:t>
            </a:r>
          </a:p>
          <a:p>
            <a:pPr lvl="1"/>
            <a:r>
              <a:rPr lang="en-US" dirty="0"/>
              <a:t>Each HotFolder has a Unique ID and One EA can have one or more Hot Folders. Based on a Business logic requirement, a HotFolder may be mapped to the Integrating Application’s Document Library/Director or even a Project. </a:t>
            </a:r>
          </a:p>
          <a:p>
            <a:pPr lvl="1"/>
            <a:r>
              <a:rPr lang="en-US" dirty="0"/>
              <a:t>At the time of Protection, the Seclore API expects a HotFolder ID to be passed as a parameter.</a:t>
            </a:r>
          </a:p>
          <a:p>
            <a:pPr lvl="1"/>
            <a:endParaRPr lang="en-IN" dirty="0"/>
          </a:p>
        </p:txBody>
      </p:sp>
      <p:sp>
        <p:nvSpPr>
          <p:cNvPr id="5" name="Text Placeholder 4">
            <a:extLst>
              <a:ext uri="{FF2B5EF4-FFF2-40B4-BE49-F238E27FC236}">
                <a16:creationId xmlns:a16="http://schemas.microsoft.com/office/drawing/2014/main" id="{4B8CCA54-66CB-42B6-874A-8C1739DAD2E9}"/>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05966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11</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Servers and API license</a:t>
            </a:r>
          </a:p>
        </p:txBody>
      </p:sp>
      <p:sp>
        <p:nvSpPr>
          <p:cNvPr id="7" name="Text Placeholder 6">
            <a:extLst>
              <a:ext uri="{FF2B5EF4-FFF2-40B4-BE49-F238E27FC236}">
                <a16:creationId xmlns:a16="http://schemas.microsoft.com/office/drawing/2014/main" id="{B2E3994A-19AC-402F-A54C-88120C0D2552}"/>
              </a:ext>
            </a:extLst>
          </p:cNvPr>
          <p:cNvSpPr>
            <a:spLocks noGrp="1"/>
          </p:cNvSpPr>
          <p:nvPr>
            <p:ph type="body" sz="quarter" idx="11"/>
          </p:nvPr>
        </p:nvSpPr>
        <p:spPr>
          <a:xfrm>
            <a:off x="5943600" y="559994"/>
            <a:ext cx="17805123" cy="11355781"/>
          </a:xfrm>
        </p:spPr>
        <p:txBody>
          <a:bodyPr/>
          <a:lstStyle/>
          <a:p>
            <a:r>
              <a:rPr lang="en-US" sz="5400" dirty="0"/>
              <a:t>Policy Server and Lite Online Editor</a:t>
            </a:r>
          </a:p>
          <a:p>
            <a:pPr lvl="1"/>
            <a:r>
              <a:rPr lang="en-US" sz="3600" dirty="0"/>
              <a:t>Identify the </a:t>
            </a:r>
            <a:r>
              <a:rPr lang="en-US" sz="3600" dirty="0" err="1"/>
              <a:t>PolicyServer</a:t>
            </a:r>
            <a:r>
              <a:rPr lang="en-US" sz="3600" dirty="0"/>
              <a:t>(PS) deployed/used by your organization on which this exercise is to be carried out.</a:t>
            </a:r>
          </a:p>
          <a:p>
            <a:pPr lvl="2"/>
            <a:r>
              <a:rPr lang="en-US" sz="2800" dirty="0"/>
              <a:t>Check with your IT security team or contact your Seclore Point of Contact for this </a:t>
            </a:r>
          </a:p>
          <a:p>
            <a:pPr lvl="1"/>
            <a:r>
              <a:rPr lang="en-US" sz="3600" dirty="0"/>
              <a:t>This is usually done on a UAT/Test PS , but can also be done in the production PS</a:t>
            </a:r>
          </a:p>
          <a:p>
            <a:pPr lvl="1"/>
            <a:r>
              <a:rPr lang="en-US" sz="3600" dirty="0"/>
              <a:t>Check if the Seclore Policy Server is accessible. Note the URL.</a:t>
            </a:r>
            <a:endParaRPr lang="en-US" sz="6000" dirty="0"/>
          </a:p>
          <a:p>
            <a:r>
              <a:rPr lang="en-US" sz="5400" dirty="0"/>
              <a:t>API License </a:t>
            </a:r>
          </a:p>
          <a:p>
            <a:pPr lvl="1"/>
            <a:r>
              <a:rPr lang="en-US" sz="3600" dirty="0"/>
              <a:t>Your organization will require an API license to use Seclore APIs for Integration. </a:t>
            </a:r>
          </a:p>
          <a:p>
            <a:pPr lvl="1"/>
            <a:r>
              <a:rPr lang="en-US" sz="3600" dirty="0"/>
              <a:t>You can check this yourself if you have access to the Policy Server as root/sysadmin user. Below are the steps to follow to check this out</a:t>
            </a:r>
          </a:p>
          <a:p>
            <a:pPr lvl="2"/>
            <a:r>
              <a:rPr lang="en-US" sz="2800" dirty="0"/>
              <a:t>As Root/Sysadmin:</a:t>
            </a:r>
          </a:p>
          <a:p>
            <a:pPr lvl="2"/>
            <a:r>
              <a:rPr lang="en-US" sz="2800" dirty="0"/>
              <a:t>Login to PS using the sysadmin URL</a:t>
            </a:r>
          </a:p>
          <a:p>
            <a:pPr lvl="2"/>
            <a:r>
              <a:rPr lang="en-US" sz="2800" dirty="0"/>
              <a:t>Click on ‘License’ tab</a:t>
            </a:r>
          </a:p>
          <a:p>
            <a:pPr lvl="2"/>
            <a:r>
              <a:rPr lang="en-US" sz="2800" dirty="0"/>
              <a:t>Check if ‘</a:t>
            </a:r>
            <a:r>
              <a:rPr lang="en-US" sz="2800" dirty="0" err="1"/>
              <a:t>WebServices</a:t>
            </a:r>
            <a:r>
              <a:rPr lang="en-US" sz="2800" dirty="0"/>
              <a:t> Client’ </a:t>
            </a:r>
          </a:p>
          <a:p>
            <a:pPr marL="915988" lvl="2" indent="0">
              <a:buNone/>
            </a:pPr>
            <a:r>
              <a:rPr lang="en-US" sz="2800" dirty="0"/>
              <a:t>exists under Application List</a:t>
            </a:r>
          </a:p>
        </p:txBody>
      </p:sp>
      <p:sp>
        <p:nvSpPr>
          <p:cNvPr id="19" name="Text Placeholder 18">
            <a:extLst>
              <a:ext uri="{FF2B5EF4-FFF2-40B4-BE49-F238E27FC236}">
                <a16:creationId xmlns:a16="http://schemas.microsoft.com/office/drawing/2014/main" id="{3B0494FE-400F-4BC4-863A-EEBDC3193298}"/>
              </a:ext>
            </a:extLst>
          </p:cNvPr>
          <p:cNvSpPr>
            <a:spLocks noGrp="1"/>
          </p:cNvSpPr>
          <p:nvPr>
            <p:ph type="body" sz="quarter" idx="12"/>
          </p:nvPr>
        </p:nvSpPr>
        <p:spPr/>
        <p:txBody>
          <a:bodyPr/>
          <a:lstStyle/>
          <a:p>
            <a:endParaRPr lang="en-IN"/>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pic>
        <p:nvPicPr>
          <p:cNvPr id="43" name="Google Shape;95;p2">
            <a:extLst>
              <a:ext uri="{FF2B5EF4-FFF2-40B4-BE49-F238E27FC236}">
                <a16:creationId xmlns:a16="http://schemas.microsoft.com/office/drawing/2014/main" id="{82780E63-C090-4373-B41D-FBA4CE4CC75B}"/>
              </a:ext>
            </a:extLst>
          </p:cNvPr>
          <p:cNvPicPr preferRelativeResize="0"/>
          <p:nvPr/>
        </p:nvPicPr>
        <p:blipFill rotWithShape="1">
          <a:blip r:embed="rId4">
            <a:alphaModFix/>
          </a:blip>
          <a:srcRect/>
          <a:stretch/>
        </p:blipFill>
        <p:spPr>
          <a:xfrm>
            <a:off x="12744450" y="7697564"/>
            <a:ext cx="11579125" cy="5094298"/>
          </a:xfrm>
          <a:prstGeom prst="rect">
            <a:avLst/>
          </a:prstGeom>
          <a:noFill/>
          <a:ln w="9525" cap="flat" cmpd="sng">
            <a:solidFill>
              <a:srgbClr val="D8D8D8"/>
            </a:solidFill>
            <a:prstDash val="solid"/>
            <a:round/>
            <a:headEnd type="none" w="sm" len="sm"/>
            <a:tailEnd type="none" w="sm" len="sm"/>
          </a:ln>
        </p:spPr>
      </p:pic>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AA8B2C-60C9-46DC-8831-6537579A639A}"/>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618A8430-A80F-4BEE-ADDB-981759789834}"/>
              </a:ext>
            </a:extLst>
          </p:cNvPr>
          <p:cNvSpPr>
            <a:spLocks noGrp="1"/>
          </p:cNvSpPr>
          <p:nvPr>
            <p:ph type="title"/>
          </p:nvPr>
        </p:nvSpPr>
        <p:spPr/>
        <p:txBody>
          <a:bodyPr/>
          <a:lstStyle/>
          <a:p>
            <a:r>
              <a:rPr lang="en-US" dirty="0"/>
              <a:t>Users and Protector license</a:t>
            </a:r>
            <a:endParaRPr lang="en-IN" dirty="0"/>
          </a:p>
        </p:txBody>
      </p:sp>
      <p:sp>
        <p:nvSpPr>
          <p:cNvPr id="4" name="Text Placeholder 3">
            <a:extLst>
              <a:ext uri="{FF2B5EF4-FFF2-40B4-BE49-F238E27FC236}">
                <a16:creationId xmlns:a16="http://schemas.microsoft.com/office/drawing/2014/main" id="{A679E031-7DD0-4019-A194-19E1F94AC0C2}"/>
              </a:ext>
            </a:extLst>
          </p:cNvPr>
          <p:cNvSpPr>
            <a:spLocks noGrp="1"/>
          </p:cNvSpPr>
          <p:nvPr>
            <p:ph type="body" sz="quarter" idx="11"/>
          </p:nvPr>
        </p:nvSpPr>
        <p:spPr>
          <a:xfrm>
            <a:off x="6531383" y="302819"/>
            <a:ext cx="17217340" cy="12871863"/>
          </a:xfrm>
        </p:spPr>
        <p:txBody>
          <a:bodyPr/>
          <a:lstStyle/>
          <a:p>
            <a:endParaRPr lang="en-US" sz="4400" dirty="0"/>
          </a:p>
          <a:p>
            <a:r>
              <a:rPr lang="en-US" sz="4400" dirty="0"/>
              <a:t>Users in the PS</a:t>
            </a:r>
          </a:p>
          <a:p>
            <a:pPr lvl="1"/>
            <a:r>
              <a:rPr lang="en-US" sz="3600" dirty="0"/>
              <a:t>The Policy Server will be integrated to a user repository and all users will be logging in using a username/password of that repository. It is usually Active Directory , or any other LDAP system. It can also be a custom repository.</a:t>
            </a:r>
          </a:p>
          <a:p>
            <a:pPr lvl="1"/>
            <a:r>
              <a:rPr lang="en-US" sz="3600" dirty="0"/>
              <a:t>You will need following users for this sample application</a:t>
            </a:r>
          </a:p>
          <a:p>
            <a:pPr lvl="2"/>
            <a:r>
              <a:rPr lang="en-US" sz="3200" dirty="0"/>
              <a:t>End user/Recipient –  This is a user who will be opening the file once it is protected. Please identify an end user.</a:t>
            </a:r>
          </a:p>
          <a:p>
            <a:pPr lvl="2"/>
            <a:r>
              <a:rPr lang="en-US" sz="3200" dirty="0"/>
              <a:t>File Owner – This is a user who will be protecting the file and will be the file owner. This user should have a Seclore Protector License</a:t>
            </a:r>
          </a:p>
          <a:p>
            <a:pPr lvl="2"/>
            <a:endParaRPr lang="en-US" sz="4400" dirty="0"/>
          </a:p>
          <a:p>
            <a:r>
              <a:rPr lang="en-US" sz="4400" dirty="0"/>
              <a:t>Protector License:</a:t>
            </a:r>
          </a:p>
          <a:p>
            <a:pPr lvl="1"/>
            <a:r>
              <a:rPr lang="en-US" sz="3600" dirty="0"/>
              <a:t>Enable Auto Assign License in the Repository Adaptor Configuration to automatically assign license to a user.</a:t>
            </a:r>
          </a:p>
          <a:p>
            <a:endParaRPr lang="en-US" sz="4400" dirty="0"/>
          </a:p>
          <a:p>
            <a:endParaRPr lang="en-IN" sz="4400" dirty="0"/>
          </a:p>
        </p:txBody>
      </p:sp>
      <p:sp>
        <p:nvSpPr>
          <p:cNvPr id="5" name="Text Placeholder 4">
            <a:extLst>
              <a:ext uri="{FF2B5EF4-FFF2-40B4-BE49-F238E27FC236}">
                <a16:creationId xmlns:a16="http://schemas.microsoft.com/office/drawing/2014/main" id="{CFE8E1B2-5925-43B2-B92A-0B36DD9328A4}"/>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13974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E7B45-E108-4ED1-B2B7-E90181B7FDA7}"/>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98B3B38A-5508-44A8-B969-3303CB3146C3}"/>
              </a:ext>
            </a:extLst>
          </p:cNvPr>
          <p:cNvSpPr>
            <a:spLocks noGrp="1"/>
          </p:cNvSpPr>
          <p:nvPr>
            <p:ph type="title"/>
          </p:nvPr>
        </p:nvSpPr>
        <p:spPr/>
        <p:txBody>
          <a:bodyPr/>
          <a:lstStyle/>
          <a:p>
            <a:r>
              <a:rPr lang="en-US" dirty="0"/>
              <a:t>Policy</a:t>
            </a:r>
            <a:endParaRPr lang="en-IN" sz="5400" dirty="0"/>
          </a:p>
        </p:txBody>
      </p:sp>
      <p:sp>
        <p:nvSpPr>
          <p:cNvPr id="4" name="Text Placeholder 3">
            <a:extLst>
              <a:ext uri="{FF2B5EF4-FFF2-40B4-BE49-F238E27FC236}">
                <a16:creationId xmlns:a16="http://schemas.microsoft.com/office/drawing/2014/main" id="{A792EE9B-2BCE-4D98-9071-51D9BE61CD1B}"/>
              </a:ext>
            </a:extLst>
          </p:cNvPr>
          <p:cNvSpPr>
            <a:spLocks noGrp="1"/>
          </p:cNvSpPr>
          <p:nvPr>
            <p:ph type="body" sz="quarter" idx="11"/>
          </p:nvPr>
        </p:nvSpPr>
        <p:spPr>
          <a:xfrm>
            <a:off x="6266147" y="285158"/>
            <a:ext cx="16042706" cy="5486992"/>
          </a:xfrm>
        </p:spPr>
        <p:txBody>
          <a:bodyPr/>
          <a:lstStyle/>
          <a:p>
            <a:pPr marL="0" indent="0">
              <a:buNone/>
            </a:pPr>
            <a:r>
              <a:rPr lang="en-US" sz="3600" dirty="0"/>
              <a:t>OU Admin should follow the below steps</a:t>
            </a:r>
          </a:p>
          <a:p>
            <a:pPr marL="742950" indent="-742950">
              <a:buFont typeface="+mj-lt"/>
              <a:buAutoNum type="arabicPeriod"/>
            </a:pPr>
            <a:r>
              <a:rPr lang="en-US" sz="2800" dirty="0"/>
              <a:t>Login as OU Admin</a:t>
            </a:r>
          </a:p>
          <a:p>
            <a:pPr marL="742950" indent="-742950">
              <a:buFont typeface="+mj-lt"/>
              <a:buAutoNum type="arabicPeriod"/>
            </a:pPr>
            <a:r>
              <a:rPr lang="en-US" sz="2800" dirty="0"/>
              <a:t>Change context to OU Admin</a:t>
            </a:r>
          </a:p>
          <a:p>
            <a:pPr marL="742950" indent="-742950">
              <a:buFont typeface="+mj-lt"/>
              <a:buAutoNum type="arabicPeriod"/>
            </a:pPr>
            <a:r>
              <a:rPr lang="en-US" sz="2800" dirty="0"/>
              <a:t>Click on Policies Tab</a:t>
            </a:r>
          </a:p>
          <a:p>
            <a:pPr marL="742950" indent="-742950">
              <a:buFont typeface="+mj-lt"/>
              <a:buAutoNum type="arabicPeriod"/>
            </a:pPr>
            <a:r>
              <a:rPr lang="en-US" sz="2800" dirty="0"/>
              <a:t>Click on Create Policy</a:t>
            </a:r>
          </a:p>
          <a:p>
            <a:pPr marL="742950" indent="-742950">
              <a:buFont typeface="+mj-lt"/>
              <a:buAutoNum type="arabicPeriod"/>
            </a:pPr>
            <a:r>
              <a:rPr lang="en-US" sz="2800" dirty="0"/>
              <a:t>Enter Policy Name</a:t>
            </a:r>
          </a:p>
          <a:p>
            <a:pPr marL="742950" indent="-742950">
              <a:buFont typeface="+mj-lt"/>
              <a:buAutoNum type="arabicPeriod"/>
            </a:pPr>
            <a:r>
              <a:rPr lang="en-US" sz="2800" dirty="0"/>
              <a:t>Select Policy Owner. </a:t>
            </a:r>
          </a:p>
          <a:p>
            <a:pPr marL="742950" indent="-742950">
              <a:buFont typeface="+mj-lt"/>
              <a:buAutoNum type="arabicPeriod"/>
            </a:pPr>
            <a:r>
              <a:rPr lang="en-US" sz="2800" dirty="0"/>
              <a:t>Click on Add Entities and add users to whom you want to give permission to a protected file.</a:t>
            </a:r>
          </a:p>
          <a:p>
            <a:pPr marL="742950" indent="-742950">
              <a:buFont typeface="+mj-lt"/>
              <a:buAutoNum type="arabicPeriod"/>
            </a:pPr>
            <a:r>
              <a:rPr lang="en-US" sz="2800" dirty="0"/>
              <a:t>Save Policy</a:t>
            </a:r>
            <a:endParaRPr lang="en-IN" sz="2800" dirty="0"/>
          </a:p>
        </p:txBody>
      </p:sp>
      <p:sp>
        <p:nvSpPr>
          <p:cNvPr id="5" name="Text Placeholder 4">
            <a:extLst>
              <a:ext uri="{FF2B5EF4-FFF2-40B4-BE49-F238E27FC236}">
                <a16:creationId xmlns:a16="http://schemas.microsoft.com/office/drawing/2014/main" id="{D728B1B3-73A7-4A96-945D-07E07D452D9E}"/>
              </a:ext>
            </a:extLst>
          </p:cNvPr>
          <p:cNvSpPr>
            <a:spLocks noGrp="1"/>
          </p:cNvSpPr>
          <p:nvPr>
            <p:ph type="body" sz="quarter" idx="12"/>
          </p:nvPr>
        </p:nvSpPr>
        <p:spPr/>
        <p:txBody>
          <a:bodyPr/>
          <a:lstStyle/>
          <a:p>
            <a:endParaRPr lang="en-IN"/>
          </a:p>
        </p:txBody>
      </p:sp>
      <p:pic>
        <p:nvPicPr>
          <p:cNvPr id="9" name="Google Shape;124;p5">
            <a:extLst>
              <a:ext uri="{FF2B5EF4-FFF2-40B4-BE49-F238E27FC236}">
                <a16:creationId xmlns:a16="http://schemas.microsoft.com/office/drawing/2014/main" id="{66E73737-C613-4E84-8698-EB4F92D6E00C}"/>
              </a:ext>
            </a:extLst>
          </p:cNvPr>
          <p:cNvPicPr preferRelativeResize="0"/>
          <p:nvPr/>
        </p:nvPicPr>
        <p:blipFill rotWithShape="1">
          <a:blip r:embed="rId2">
            <a:alphaModFix/>
          </a:blip>
          <a:srcRect/>
          <a:stretch/>
        </p:blipFill>
        <p:spPr>
          <a:xfrm>
            <a:off x="9201151" y="4686300"/>
            <a:ext cx="14739822" cy="78124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49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E7B45-E108-4ED1-B2B7-E90181B7FDA7}"/>
              </a:ext>
            </a:extLst>
          </p:cNvPr>
          <p:cNvSpPr>
            <a:spLocks noGrp="1"/>
          </p:cNvSpPr>
          <p:nvPr>
            <p:ph type="sldNum" sz="quarter" idx="10"/>
          </p:nvPr>
        </p:nvSpPr>
        <p:spPr/>
        <p:txBody>
          <a:bodyPr/>
          <a:lstStyle/>
          <a:p>
            <a:fld id="{DBE3E345-DE5E-4044-8635-14DAD031CBDE}" type="slidenum">
              <a:rPr lang="en-US" smtClean="0"/>
              <a:pPr/>
              <a:t>15</a:t>
            </a:fld>
            <a:endParaRPr lang="en-US" dirty="0"/>
          </a:p>
        </p:txBody>
      </p:sp>
      <p:sp>
        <p:nvSpPr>
          <p:cNvPr id="3" name="Title 2">
            <a:extLst>
              <a:ext uri="{FF2B5EF4-FFF2-40B4-BE49-F238E27FC236}">
                <a16:creationId xmlns:a16="http://schemas.microsoft.com/office/drawing/2014/main" id="{98B3B38A-5508-44A8-B969-3303CB3146C3}"/>
              </a:ext>
            </a:extLst>
          </p:cNvPr>
          <p:cNvSpPr>
            <a:spLocks noGrp="1"/>
          </p:cNvSpPr>
          <p:nvPr>
            <p:ph type="title"/>
          </p:nvPr>
        </p:nvSpPr>
        <p:spPr/>
        <p:txBody>
          <a:bodyPr/>
          <a:lstStyle/>
          <a:p>
            <a:r>
              <a:rPr lang="en-US" dirty="0"/>
              <a:t>Policy Continued</a:t>
            </a:r>
            <a:endParaRPr lang="en-IN" dirty="0"/>
          </a:p>
        </p:txBody>
      </p:sp>
      <p:sp>
        <p:nvSpPr>
          <p:cNvPr id="4" name="Text Placeholder 3">
            <a:extLst>
              <a:ext uri="{FF2B5EF4-FFF2-40B4-BE49-F238E27FC236}">
                <a16:creationId xmlns:a16="http://schemas.microsoft.com/office/drawing/2014/main" id="{A792EE9B-2BCE-4D98-9071-51D9BE61CD1B}"/>
              </a:ext>
            </a:extLst>
          </p:cNvPr>
          <p:cNvSpPr>
            <a:spLocks noGrp="1"/>
          </p:cNvSpPr>
          <p:nvPr>
            <p:ph type="body" sz="quarter" idx="11"/>
          </p:nvPr>
        </p:nvSpPr>
        <p:spPr>
          <a:xfrm>
            <a:off x="6266147" y="285158"/>
            <a:ext cx="16042706" cy="6572842"/>
          </a:xfrm>
        </p:spPr>
        <p:txBody>
          <a:bodyPr/>
          <a:lstStyle/>
          <a:p>
            <a:pPr marL="0" indent="0">
              <a:buNone/>
            </a:pPr>
            <a:r>
              <a:rPr lang="en-US" sz="3600" dirty="0"/>
              <a:t>OU Admin should follow the below steps</a:t>
            </a:r>
          </a:p>
          <a:p>
            <a:pPr marL="742950" indent="-742950">
              <a:buFont typeface="+mj-lt"/>
              <a:buAutoNum type="arabicPeriod"/>
            </a:pPr>
            <a:r>
              <a:rPr lang="en-US" sz="2800" dirty="0"/>
              <a:t>Login as OU Admin</a:t>
            </a:r>
          </a:p>
          <a:p>
            <a:pPr marL="742950" indent="-742950">
              <a:buFont typeface="+mj-lt"/>
              <a:buAutoNum type="arabicPeriod"/>
            </a:pPr>
            <a:r>
              <a:rPr lang="en-US" sz="2800" dirty="0"/>
              <a:t>Change context to OU Admin</a:t>
            </a:r>
          </a:p>
          <a:p>
            <a:pPr marL="742950" indent="-742950">
              <a:buFont typeface="+mj-lt"/>
              <a:buAutoNum type="arabicPeriod"/>
            </a:pPr>
            <a:r>
              <a:rPr lang="en-US" sz="2800" dirty="0"/>
              <a:t>Click on Policies tab </a:t>
            </a:r>
          </a:p>
          <a:p>
            <a:pPr marL="742950" indent="-742950">
              <a:buFont typeface="+mj-lt"/>
              <a:buAutoNum type="arabicPeriod"/>
            </a:pPr>
            <a:r>
              <a:rPr lang="en-US" sz="2800" dirty="0"/>
              <a:t>Search the Policy which you created in the last step</a:t>
            </a:r>
          </a:p>
          <a:p>
            <a:pPr marL="742950" indent="-742950">
              <a:buFont typeface="+mj-lt"/>
              <a:buAutoNum type="arabicPeriod"/>
            </a:pPr>
            <a:r>
              <a:rPr lang="en-US" sz="2800" dirty="0"/>
              <a:t>Click on Map/</a:t>
            </a:r>
            <a:r>
              <a:rPr lang="en-US" sz="2800" dirty="0" err="1"/>
              <a:t>Unmap</a:t>
            </a:r>
            <a:r>
              <a:rPr lang="en-US" sz="2800" dirty="0"/>
              <a:t> Entities</a:t>
            </a:r>
          </a:p>
          <a:p>
            <a:pPr marL="742950" indent="-742950">
              <a:buFont typeface="+mj-lt"/>
              <a:buAutoNum type="arabicPeriod"/>
            </a:pPr>
            <a:r>
              <a:rPr lang="en-US" sz="2800" dirty="0"/>
              <a:t>Click on Add Entities</a:t>
            </a:r>
          </a:p>
          <a:p>
            <a:pPr marL="742950" indent="-742950">
              <a:buFont typeface="+mj-lt"/>
              <a:buAutoNum type="arabicPeriod"/>
            </a:pPr>
            <a:r>
              <a:rPr lang="en-US" sz="2800" dirty="0"/>
              <a:t>Add users whom you want to be able to use the Policy. </a:t>
            </a:r>
          </a:p>
          <a:p>
            <a:pPr marL="0" indent="0">
              <a:buNone/>
            </a:pPr>
            <a:endParaRPr lang="en-IN" sz="3200" i="1" dirty="0"/>
          </a:p>
        </p:txBody>
      </p:sp>
      <p:sp>
        <p:nvSpPr>
          <p:cNvPr id="5" name="Text Placeholder 4">
            <a:extLst>
              <a:ext uri="{FF2B5EF4-FFF2-40B4-BE49-F238E27FC236}">
                <a16:creationId xmlns:a16="http://schemas.microsoft.com/office/drawing/2014/main" id="{D728B1B3-73A7-4A96-945D-07E07D452D9E}"/>
              </a:ext>
            </a:extLst>
          </p:cNvPr>
          <p:cNvSpPr>
            <a:spLocks noGrp="1"/>
          </p:cNvSpPr>
          <p:nvPr>
            <p:ph type="body" sz="quarter" idx="12"/>
          </p:nvPr>
        </p:nvSpPr>
        <p:spPr/>
        <p:txBody>
          <a:bodyPr/>
          <a:lstStyle/>
          <a:p>
            <a:endParaRPr lang="en-IN"/>
          </a:p>
        </p:txBody>
      </p:sp>
      <p:pic>
        <p:nvPicPr>
          <p:cNvPr id="7" name="Google Shape;134;p6">
            <a:extLst>
              <a:ext uri="{FF2B5EF4-FFF2-40B4-BE49-F238E27FC236}">
                <a16:creationId xmlns:a16="http://schemas.microsoft.com/office/drawing/2014/main" id="{4353B29B-27A8-471C-8705-954F33A73B4E}"/>
              </a:ext>
            </a:extLst>
          </p:cNvPr>
          <p:cNvPicPr preferRelativeResize="0"/>
          <p:nvPr/>
        </p:nvPicPr>
        <p:blipFill rotWithShape="1">
          <a:blip r:embed="rId2">
            <a:alphaModFix/>
          </a:blip>
          <a:srcRect/>
          <a:stretch/>
        </p:blipFill>
        <p:spPr>
          <a:xfrm>
            <a:off x="6266147" y="4657725"/>
            <a:ext cx="16577977" cy="77723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469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E7B45-E108-4ED1-B2B7-E90181B7FDA7}"/>
              </a:ext>
            </a:extLst>
          </p:cNvPr>
          <p:cNvSpPr>
            <a:spLocks noGrp="1"/>
          </p:cNvSpPr>
          <p:nvPr>
            <p:ph type="sldNum" sz="quarter" idx="10"/>
          </p:nvPr>
        </p:nvSpPr>
        <p:spPr/>
        <p:txBody>
          <a:bodyPr/>
          <a:lstStyle/>
          <a:p>
            <a:fld id="{DBE3E345-DE5E-4044-8635-14DAD031CBDE}" type="slidenum">
              <a:rPr lang="en-US" smtClean="0"/>
              <a:pPr/>
              <a:t>16</a:t>
            </a:fld>
            <a:endParaRPr lang="en-US" dirty="0"/>
          </a:p>
        </p:txBody>
      </p:sp>
      <p:sp>
        <p:nvSpPr>
          <p:cNvPr id="3" name="Title 2">
            <a:extLst>
              <a:ext uri="{FF2B5EF4-FFF2-40B4-BE49-F238E27FC236}">
                <a16:creationId xmlns:a16="http://schemas.microsoft.com/office/drawing/2014/main" id="{98B3B38A-5508-44A8-B969-3303CB3146C3}"/>
              </a:ext>
            </a:extLst>
          </p:cNvPr>
          <p:cNvSpPr>
            <a:spLocks noGrp="1"/>
          </p:cNvSpPr>
          <p:nvPr>
            <p:ph type="title"/>
          </p:nvPr>
        </p:nvSpPr>
        <p:spPr/>
        <p:txBody>
          <a:bodyPr/>
          <a:lstStyle/>
          <a:p>
            <a:r>
              <a:rPr lang="en-US" dirty="0"/>
              <a:t>Enterprise Application</a:t>
            </a:r>
            <a:endParaRPr lang="en-IN" dirty="0"/>
          </a:p>
        </p:txBody>
      </p:sp>
      <p:sp>
        <p:nvSpPr>
          <p:cNvPr id="4" name="Text Placeholder 3">
            <a:extLst>
              <a:ext uri="{FF2B5EF4-FFF2-40B4-BE49-F238E27FC236}">
                <a16:creationId xmlns:a16="http://schemas.microsoft.com/office/drawing/2014/main" id="{A792EE9B-2BCE-4D98-9071-51D9BE61CD1B}"/>
              </a:ext>
            </a:extLst>
          </p:cNvPr>
          <p:cNvSpPr>
            <a:spLocks noGrp="1"/>
          </p:cNvSpPr>
          <p:nvPr>
            <p:ph type="body" sz="quarter" idx="11"/>
          </p:nvPr>
        </p:nvSpPr>
        <p:spPr>
          <a:xfrm>
            <a:off x="6266147" y="285158"/>
            <a:ext cx="16042706" cy="6572842"/>
          </a:xfrm>
        </p:spPr>
        <p:txBody>
          <a:bodyPr/>
          <a:lstStyle/>
          <a:p>
            <a:pPr marL="0" indent="0">
              <a:buNone/>
            </a:pPr>
            <a:r>
              <a:rPr lang="en-US" sz="3600" dirty="0"/>
              <a:t>Policy Server Root/Admin user should follow the below steps</a:t>
            </a:r>
          </a:p>
          <a:p>
            <a:pPr marL="742950" indent="-742950">
              <a:buFont typeface="+mj-lt"/>
              <a:buAutoNum type="arabicPeriod"/>
            </a:pPr>
            <a:r>
              <a:rPr lang="en-US" sz="2800" dirty="0"/>
              <a:t>Login as sysadmin</a:t>
            </a:r>
          </a:p>
          <a:p>
            <a:pPr marL="742950" indent="-742950">
              <a:buFont typeface="+mj-lt"/>
              <a:buAutoNum type="arabicPeriod"/>
            </a:pPr>
            <a:r>
              <a:rPr lang="en-US" sz="2800" dirty="0"/>
              <a:t>Click on App Integration Tab</a:t>
            </a:r>
          </a:p>
          <a:p>
            <a:pPr marL="742950" indent="-742950">
              <a:buFont typeface="+mj-lt"/>
              <a:buAutoNum type="arabicPeriod"/>
            </a:pPr>
            <a:r>
              <a:rPr lang="en-US" sz="2800" dirty="0"/>
              <a:t>Click on Add Enterprise Application</a:t>
            </a:r>
          </a:p>
          <a:p>
            <a:pPr marL="742950" indent="-742950">
              <a:buFont typeface="+mj-lt"/>
              <a:buAutoNum type="arabicPeriod"/>
            </a:pPr>
            <a:r>
              <a:rPr lang="en-US" sz="2800" dirty="0"/>
              <a:t>Enter all mandatory details.</a:t>
            </a:r>
          </a:p>
          <a:p>
            <a:pPr marL="742950" indent="-742950">
              <a:buFont typeface="+mj-lt"/>
              <a:buAutoNum type="arabicPeriod"/>
            </a:pPr>
            <a:r>
              <a:rPr lang="en-US" sz="2800" dirty="0"/>
              <a:t>Note down the Passphrase – this will be configured in the config.xml file</a:t>
            </a:r>
          </a:p>
          <a:p>
            <a:pPr marL="742950" indent="-742950">
              <a:buFont typeface="+mj-lt"/>
              <a:buAutoNum type="arabicPeriod"/>
            </a:pPr>
            <a:r>
              <a:rPr lang="en-US" sz="2800" dirty="0"/>
              <a:t>Go back to the list of Enterprise Applications page and verify the Enterprise Application.</a:t>
            </a:r>
          </a:p>
        </p:txBody>
      </p:sp>
      <p:sp>
        <p:nvSpPr>
          <p:cNvPr id="5" name="Text Placeholder 4">
            <a:extLst>
              <a:ext uri="{FF2B5EF4-FFF2-40B4-BE49-F238E27FC236}">
                <a16:creationId xmlns:a16="http://schemas.microsoft.com/office/drawing/2014/main" id="{D728B1B3-73A7-4A96-945D-07E07D452D9E}"/>
              </a:ext>
            </a:extLst>
          </p:cNvPr>
          <p:cNvSpPr>
            <a:spLocks noGrp="1"/>
          </p:cNvSpPr>
          <p:nvPr>
            <p:ph type="body" sz="quarter" idx="12"/>
          </p:nvPr>
        </p:nvSpPr>
        <p:spPr/>
        <p:txBody>
          <a:bodyPr/>
          <a:lstStyle/>
          <a:p>
            <a:endParaRPr lang="en-IN"/>
          </a:p>
        </p:txBody>
      </p:sp>
      <p:pic>
        <p:nvPicPr>
          <p:cNvPr id="8" name="Google Shape;145;p7">
            <a:extLst>
              <a:ext uri="{FF2B5EF4-FFF2-40B4-BE49-F238E27FC236}">
                <a16:creationId xmlns:a16="http://schemas.microsoft.com/office/drawing/2014/main" id="{0FC0F27B-CF1A-4C04-B718-FE82AF1D5177}"/>
              </a:ext>
            </a:extLst>
          </p:cNvPr>
          <p:cNvPicPr preferRelativeResize="0"/>
          <p:nvPr/>
        </p:nvPicPr>
        <p:blipFill rotWithShape="1">
          <a:blip r:embed="rId2">
            <a:alphaModFix/>
          </a:blip>
          <a:srcRect/>
          <a:stretch/>
        </p:blipFill>
        <p:spPr>
          <a:xfrm>
            <a:off x="6723063" y="4086225"/>
            <a:ext cx="16044703" cy="80304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876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E7B45-E108-4ED1-B2B7-E90181B7FDA7}"/>
              </a:ext>
            </a:extLst>
          </p:cNvPr>
          <p:cNvSpPr>
            <a:spLocks noGrp="1"/>
          </p:cNvSpPr>
          <p:nvPr>
            <p:ph type="sldNum" sz="quarter" idx="10"/>
          </p:nvPr>
        </p:nvSpPr>
        <p:spPr/>
        <p:txBody>
          <a:bodyPr/>
          <a:lstStyle/>
          <a:p>
            <a:fld id="{DBE3E345-DE5E-4044-8635-14DAD031CBDE}" type="slidenum">
              <a:rPr lang="en-US" smtClean="0"/>
              <a:pPr/>
              <a:t>17</a:t>
            </a:fld>
            <a:endParaRPr lang="en-US" dirty="0"/>
          </a:p>
        </p:txBody>
      </p:sp>
      <p:sp>
        <p:nvSpPr>
          <p:cNvPr id="3" name="Title 2">
            <a:extLst>
              <a:ext uri="{FF2B5EF4-FFF2-40B4-BE49-F238E27FC236}">
                <a16:creationId xmlns:a16="http://schemas.microsoft.com/office/drawing/2014/main" id="{98B3B38A-5508-44A8-B969-3303CB3146C3}"/>
              </a:ext>
            </a:extLst>
          </p:cNvPr>
          <p:cNvSpPr>
            <a:spLocks noGrp="1"/>
          </p:cNvSpPr>
          <p:nvPr>
            <p:ph type="title"/>
          </p:nvPr>
        </p:nvSpPr>
        <p:spPr/>
        <p:txBody>
          <a:bodyPr/>
          <a:lstStyle/>
          <a:p>
            <a:r>
              <a:rPr lang="en-US" dirty="0"/>
              <a:t>HOT FOLDER</a:t>
            </a:r>
            <a:endParaRPr lang="en-IN" dirty="0"/>
          </a:p>
        </p:txBody>
      </p:sp>
      <p:sp>
        <p:nvSpPr>
          <p:cNvPr id="4" name="Text Placeholder 3">
            <a:extLst>
              <a:ext uri="{FF2B5EF4-FFF2-40B4-BE49-F238E27FC236}">
                <a16:creationId xmlns:a16="http://schemas.microsoft.com/office/drawing/2014/main" id="{A792EE9B-2BCE-4D98-9071-51D9BE61CD1B}"/>
              </a:ext>
            </a:extLst>
          </p:cNvPr>
          <p:cNvSpPr>
            <a:spLocks noGrp="1"/>
          </p:cNvSpPr>
          <p:nvPr>
            <p:ph type="body" sz="quarter" idx="11"/>
          </p:nvPr>
        </p:nvSpPr>
        <p:spPr>
          <a:xfrm>
            <a:off x="6266147" y="285158"/>
            <a:ext cx="16042706" cy="6572842"/>
          </a:xfrm>
        </p:spPr>
        <p:txBody>
          <a:bodyPr/>
          <a:lstStyle/>
          <a:p>
            <a:pPr marL="0" indent="0">
              <a:buNone/>
            </a:pPr>
            <a:r>
              <a:rPr lang="en-US" sz="3600" dirty="0"/>
              <a:t>Policy Server Root/Admin user should follow the below steps</a:t>
            </a:r>
          </a:p>
          <a:p>
            <a:pPr marL="742950" indent="-742950">
              <a:buFont typeface="+mj-lt"/>
              <a:buAutoNum type="arabicPeriod"/>
            </a:pPr>
            <a:r>
              <a:rPr lang="en-US" sz="3600" dirty="0"/>
              <a:t>Login as sysadmin</a:t>
            </a:r>
          </a:p>
          <a:p>
            <a:pPr marL="742950" indent="-742950">
              <a:buFont typeface="+mj-lt"/>
              <a:buAutoNum type="arabicPeriod"/>
            </a:pPr>
            <a:r>
              <a:rPr lang="en-US" sz="3600" dirty="0"/>
              <a:t>Click on App Integration Tab</a:t>
            </a:r>
          </a:p>
          <a:p>
            <a:pPr marL="742950" indent="-742950">
              <a:buFont typeface="+mj-lt"/>
              <a:buAutoNum type="arabicPeriod"/>
            </a:pPr>
            <a:r>
              <a:rPr lang="en-US" sz="3600" dirty="0"/>
              <a:t>Locate the Enterprise Application which you had created in the previous step.</a:t>
            </a:r>
          </a:p>
          <a:p>
            <a:pPr marL="742950" indent="-742950">
              <a:buFont typeface="+mj-lt"/>
              <a:buAutoNum type="arabicPeriod"/>
            </a:pPr>
            <a:r>
              <a:rPr lang="en-US" sz="3600" dirty="0"/>
              <a:t>Click on the “Manage Enterprise App” icon as shown in the image below.</a:t>
            </a:r>
          </a:p>
          <a:p>
            <a:pPr marL="742950" indent="-742950">
              <a:buFont typeface="+mj-lt"/>
              <a:buAutoNum type="arabicPeriod"/>
            </a:pPr>
            <a:endParaRPr lang="en-US" sz="3600" dirty="0"/>
          </a:p>
          <a:p>
            <a:pPr marL="742950" indent="-742950">
              <a:buFont typeface="+mj-lt"/>
              <a:buAutoNum type="arabicPeriod"/>
            </a:pPr>
            <a:endParaRPr lang="en-US" sz="3600" dirty="0"/>
          </a:p>
          <a:p>
            <a:pPr marL="742950" indent="-742950">
              <a:buFont typeface="+mj-lt"/>
              <a:buAutoNum type="arabicPeriod"/>
            </a:pPr>
            <a:endParaRPr lang="en-US" sz="3600" dirty="0"/>
          </a:p>
          <a:p>
            <a:pPr marL="742950" indent="-742950">
              <a:buFont typeface="+mj-lt"/>
              <a:buAutoNum type="arabicPeriod"/>
            </a:pPr>
            <a:r>
              <a:rPr lang="en-US" sz="3600" dirty="0"/>
              <a:t>Click Create Hot Folder</a:t>
            </a:r>
          </a:p>
          <a:p>
            <a:pPr marL="742950" indent="-742950">
              <a:buFont typeface="+mj-lt"/>
              <a:buAutoNum type="arabicPeriod"/>
            </a:pPr>
            <a:r>
              <a:rPr lang="en-US" sz="3600" dirty="0"/>
              <a:t>Enter below details on the Create Hot Folder page</a:t>
            </a:r>
          </a:p>
          <a:p>
            <a:pPr marL="742950" indent="-742950">
              <a:buFont typeface="+mj-lt"/>
              <a:buAutoNum type="arabicPeriod"/>
            </a:pPr>
            <a:r>
              <a:rPr lang="en-US" sz="3600" dirty="0"/>
              <a:t>Owner – Select the user whom you had assigned protector license</a:t>
            </a:r>
          </a:p>
          <a:p>
            <a:pPr marL="742950" indent="-742950">
              <a:buFont typeface="+mj-lt"/>
              <a:buAutoNum type="arabicPeriod"/>
            </a:pPr>
            <a:r>
              <a:rPr lang="en-US" sz="3600" dirty="0"/>
              <a:t>Name – Give a name to the Hot Folder</a:t>
            </a:r>
          </a:p>
          <a:p>
            <a:pPr marL="742950" indent="-742950">
              <a:buFont typeface="+mj-lt"/>
              <a:buAutoNum type="arabicPeriod"/>
            </a:pPr>
            <a:r>
              <a:rPr lang="en-US" sz="3600" dirty="0"/>
              <a:t>Classification – Select a classification</a:t>
            </a:r>
          </a:p>
          <a:p>
            <a:pPr marL="742950" indent="-742950">
              <a:buFont typeface="+mj-lt"/>
              <a:buAutoNum type="arabicPeriod"/>
            </a:pPr>
            <a:r>
              <a:rPr lang="en-US" sz="3600" dirty="0"/>
              <a:t>Credential – Search the Predefined Policy which you had created and move it to “Selected Policies” section</a:t>
            </a:r>
          </a:p>
          <a:p>
            <a:pPr marL="742950" indent="-742950">
              <a:buFont typeface="+mj-lt"/>
              <a:buAutoNum type="arabicPeriod"/>
            </a:pPr>
            <a:r>
              <a:rPr lang="en-US" sz="3600" dirty="0"/>
              <a:t>Click on Add</a:t>
            </a:r>
          </a:p>
          <a:p>
            <a:pPr marL="742950" indent="-742950">
              <a:buFont typeface="+mj-lt"/>
              <a:buAutoNum type="arabicPeriod"/>
            </a:pPr>
            <a:r>
              <a:rPr lang="en-US" sz="3600" dirty="0"/>
              <a:t>Refer screenshot in next slide.</a:t>
            </a:r>
          </a:p>
        </p:txBody>
      </p:sp>
      <p:sp>
        <p:nvSpPr>
          <p:cNvPr id="5" name="Text Placeholder 4">
            <a:extLst>
              <a:ext uri="{FF2B5EF4-FFF2-40B4-BE49-F238E27FC236}">
                <a16:creationId xmlns:a16="http://schemas.microsoft.com/office/drawing/2014/main" id="{D728B1B3-73A7-4A96-945D-07E07D452D9E}"/>
              </a:ext>
            </a:extLst>
          </p:cNvPr>
          <p:cNvSpPr>
            <a:spLocks noGrp="1"/>
          </p:cNvSpPr>
          <p:nvPr>
            <p:ph type="body" sz="quarter" idx="12"/>
          </p:nvPr>
        </p:nvSpPr>
        <p:spPr/>
        <p:txBody>
          <a:bodyPr/>
          <a:lstStyle/>
          <a:p>
            <a:endParaRPr lang="en-IN"/>
          </a:p>
        </p:txBody>
      </p:sp>
      <p:pic>
        <p:nvPicPr>
          <p:cNvPr id="7" name="Google Shape;155;p8">
            <a:extLst>
              <a:ext uri="{FF2B5EF4-FFF2-40B4-BE49-F238E27FC236}">
                <a16:creationId xmlns:a16="http://schemas.microsoft.com/office/drawing/2014/main" id="{C098C9FD-C8A6-49B2-B0D1-81534A1316D8}"/>
              </a:ext>
            </a:extLst>
          </p:cNvPr>
          <p:cNvPicPr preferRelativeResize="0"/>
          <p:nvPr/>
        </p:nvPicPr>
        <p:blipFill rotWithShape="1">
          <a:blip r:embed="rId2">
            <a:alphaModFix/>
          </a:blip>
          <a:srcRect/>
          <a:stretch/>
        </p:blipFill>
        <p:spPr>
          <a:xfrm>
            <a:off x="5933145" y="3800475"/>
            <a:ext cx="18007827" cy="933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946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67ED32-900F-451F-A98B-A79EB2E1D1DE}"/>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A21BDCF1-0E20-4D24-B748-F92F42F939BC}"/>
              </a:ext>
            </a:extLst>
          </p:cNvPr>
          <p:cNvSpPr>
            <a:spLocks noGrp="1"/>
          </p:cNvSpPr>
          <p:nvPr>
            <p:ph type="title"/>
          </p:nvPr>
        </p:nvSpPr>
        <p:spPr/>
        <p:txBody>
          <a:bodyPr/>
          <a:lstStyle/>
          <a:p>
            <a:r>
              <a:rPr lang="en-IN" dirty="0"/>
              <a:t>Creating Hot Folder</a:t>
            </a:r>
          </a:p>
        </p:txBody>
      </p:sp>
      <p:sp>
        <p:nvSpPr>
          <p:cNvPr id="5" name="Text Placeholder 4">
            <a:extLst>
              <a:ext uri="{FF2B5EF4-FFF2-40B4-BE49-F238E27FC236}">
                <a16:creationId xmlns:a16="http://schemas.microsoft.com/office/drawing/2014/main" id="{7BBECD35-12BD-426A-A808-D98C44A56794}"/>
              </a:ext>
            </a:extLst>
          </p:cNvPr>
          <p:cNvSpPr>
            <a:spLocks noGrp="1"/>
          </p:cNvSpPr>
          <p:nvPr>
            <p:ph type="body" sz="quarter" idx="12"/>
          </p:nvPr>
        </p:nvSpPr>
        <p:spPr/>
        <p:txBody>
          <a:bodyPr/>
          <a:lstStyle/>
          <a:p>
            <a:endParaRPr lang="en-IN"/>
          </a:p>
        </p:txBody>
      </p:sp>
      <p:pic>
        <p:nvPicPr>
          <p:cNvPr id="6" name="Google Shape;163;p9">
            <a:extLst>
              <a:ext uri="{FF2B5EF4-FFF2-40B4-BE49-F238E27FC236}">
                <a16:creationId xmlns:a16="http://schemas.microsoft.com/office/drawing/2014/main" id="{523BAD96-DA5F-4E65-8B54-5A5616C83B97}"/>
              </a:ext>
            </a:extLst>
          </p:cNvPr>
          <p:cNvPicPr preferRelativeResize="0"/>
          <p:nvPr/>
        </p:nvPicPr>
        <p:blipFill rotWithShape="1">
          <a:blip r:embed="rId2">
            <a:alphaModFix/>
          </a:blip>
          <a:srcRect/>
          <a:stretch/>
        </p:blipFill>
        <p:spPr>
          <a:xfrm>
            <a:off x="6003826" y="1841928"/>
            <a:ext cx="18022871" cy="87879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937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Agent</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To open the protected file, you need to have Seclore Agent installed on your machine.</a:t>
            </a:r>
          </a:p>
          <a:p>
            <a:pPr marL="1143000" indent="-1143000">
              <a:buFont typeface="+mj-lt"/>
              <a:buAutoNum type="arabicPeriod"/>
            </a:pPr>
            <a:r>
              <a:rPr lang="en-US" sz="5400" dirty="0"/>
              <a:t>Contact your Seclore contact to get the Seclore Agent.</a:t>
            </a:r>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a:xfrm>
            <a:off x="638452" y="6884510"/>
            <a:ext cx="4758871" cy="2286000"/>
          </a:xfrm>
        </p:spPr>
        <p:txBody>
          <a:bodyPr/>
          <a:lstStyle/>
          <a:p>
            <a:r>
              <a:rPr lang="en-US" sz="5400" dirty="0"/>
              <a:t>Java Cryptographic Encryption Files (applicable For JAVA 8 and ABOVE)</a:t>
            </a:r>
            <a:endParaRPr lang="en-IN" sz="5400"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577728"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243994" y="6806416"/>
            <a:ext cx="11957230" cy="6139874"/>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243994" y="284135"/>
            <a:ext cx="11957230" cy="6131006"/>
          </a:xfrm>
          <a:prstGeom prst="rect">
            <a:avLst/>
          </a:prstGeom>
          <a:ln>
            <a:noFill/>
          </a:ln>
          <a:effectLst>
            <a:outerShdw blurRad="292100" dist="139700" dir="2700000" algn="tl" rotWithShape="0">
              <a:srgbClr val="333333">
                <a:alpha val="65000"/>
              </a:srgbClr>
            </a:outerShdw>
          </a:effectLst>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520578"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69818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22</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SSL Certificate</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If Policy Server is running on self signed certificate,  need to import the certificate into JRE which is used for Client Library.</a:t>
            </a:r>
          </a:p>
          <a:p>
            <a:pPr marL="1143000" indent="-1143000">
              <a:buFont typeface="+mj-lt"/>
              <a:buAutoNum type="arabicPeriod"/>
            </a:pPr>
            <a:endParaRPr lang="en-US" dirty="0"/>
          </a:p>
          <a:p>
            <a:pPr marL="1143000" indent="-1143000">
              <a:buFont typeface="+mj-lt"/>
              <a:buAutoNum type="arabicPeriod"/>
            </a:pPr>
            <a:r>
              <a:rPr lang="en-US" dirty="0"/>
              <a:t>Steps to import the self signed certificate:-</a:t>
            </a:r>
          </a:p>
          <a:p>
            <a:pPr marL="1477963" lvl="1" indent="-1143000">
              <a:buFont typeface="+mj-lt"/>
              <a:buAutoNum type="alphaLcPeriod"/>
            </a:pPr>
            <a:r>
              <a:rPr lang="en-US" sz="3600" dirty="0"/>
              <a:t>Access Policy Server in any browser and download the self signed certificate.</a:t>
            </a:r>
          </a:p>
          <a:p>
            <a:pPr marL="1477963" lvl="1" indent="-1143000">
              <a:buFont typeface="+mj-lt"/>
              <a:buAutoNum type="alphaLcPeriod"/>
            </a:pPr>
            <a:r>
              <a:rPr lang="en-US" sz="3600" dirty="0"/>
              <a:t>Execute below command from CMD</a:t>
            </a:r>
          </a:p>
          <a:p>
            <a:pPr marL="1477963" lvl="1" indent="-1143000">
              <a:buFont typeface="+mj-lt"/>
              <a:buAutoNum type="alphaLcPeriod"/>
            </a:pPr>
            <a:r>
              <a:rPr lang="en-US" sz="3600" dirty="0"/>
              <a:t>&lt;JRE-FOLDER&gt;\bin\keytool.exe -import -alias "&lt;ALIAS-NAME-FOR-CERTIFICATE&gt;" -</a:t>
            </a:r>
            <a:r>
              <a:rPr lang="en-US" sz="3600" dirty="0" err="1"/>
              <a:t>keystore</a:t>
            </a:r>
            <a:r>
              <a:rPr lang="en-US" sz="3600" dirty="0"/>
              <a:t> "&lt;JRE-FOLDER&gt;\lib\security\</a:t>
            </a:r>
            <a:r>
              <a:rPr lang="en-US" sz="3600" dirty="0" err="1"/>
              <a:t>cacerts</a:t>
            </a:r>
            <a:r>
              <a:rPr lang="en-US" sz="3600" dirty="0"/>
              <a:t>" -file "&lt;</a:t>
            </a:r>
            <a:r>
              <a:rPr lang="en-US" sz="3600" dirty="0" err="1"/>
              <a:t>Downloaded_CERTIFICATE</a:t>
            </a:r>
            <a:r>
              <a:rPr lang="en-US" sz="3600" dirty="0"/>
              <a:t>-PATH&gt;“</a:t>
            </a:r>
          </a:p>
          <a:p>
            <a:pPr marL="1477963" lvl="1" indent="-1143000">
              <a:buFont typeface="+mj-lt"/>
              <a:buAutoNum type="alphaLcPeriod"/>
            </a:pPr>
            <a:r>
              <a:rPr lang="en-US" sz="3600" dirty="0"/>
              <a:t>Example : </a:t>
            </a:r>
            <a:r>
              <a:rPr lang="en-US" sz="3600" dirty="0" err="1"/>
              <a:t>keytool</a:t>
            </a:r>
            <a:r>
              <a:rPr lang="en-US" sz="3600" dirty="0"/>
              <a:t> -import -alias "</a:t>
            </a:r>
            <a:r>
              <a:rPr lang="en-US" sz="3600" dirty="0" err="1"/>
              <a:t>ps_cert</a:t>
            </a:r>
            <a:r>
              <a:rPr lang="en-US" sz="3600" dirty="0"/>
              <a:t>" -</a:t>
            </a:r>
            <a:r>
              <a:rPr lang="en-US" sz="3600" dirty="0" err="1"/>
              <a:t>keystore</a:t>
            </a:r>
            <a:r>
              <a:rPr lang="en-US" sz="3600" dirty="0"/>
              <a:t> "C:\Program Files\Java\jre7\lib\security\</a:t>
            </a:r>
            <a:r>
              <a:rPr lang="en-US" sz="3600" dirty="0" err="1"/>
              <a:t>cacerts</a:t>
            </a:r>
            <a:r>
              <a:rPr lang="en-US" sz="3600" dirty="0"/>
              <a:t>" -file “XXXXX\filesecure.cer“</a:t>
            </a:r>
          </a:p>
          <a:p>
            <a:pPr marL="1143000" indent="-1143000">
              <a:buFont typeface="+mj-lt"/>
              <a:buAutoNum type="arabicPeriod"/>
            </a:pPr>
            <a:endParaRPr lang="en-US" dirty="0"/>
          </a:p>
          <a:p>
            <a:pPr marL="1143000" indent="-1143000">
              <a:buFont typeface="+mj-lt"/>
              <a:buAutoNum type="arabicPeriod"/>
            </a:pPr>
            <a:r>
              <a:rPr lang="en-US" dirty="0"/>
              <a:t>If it asks for password, enter '</a:t>
            </a:r>
            <a:r>
              <a:rPr lang="en-US" dirty="0" err="1"/>
              <a:t>changeit</a:t>
            </a:r>
            <a:r>
              <a:rPr lang="en-US" dirty="0"/>
              <a:t>' , this is default password for </a:t>
            </a:r>
            <a:r>
              <a:rPr lang="en-US" dirty="0" err="1"/>
              <a:t>jre</a:t>
            </a:r>
            <a:r>
              <a:rPr lang="en-US" dirty="0"/>
              <a:t>.</a:t>
            </a:r>
          </a:p>
        </p:txBody>
      </p:sp>
    </p:spTree>
    <p:extLst>
      <p:ext uri="{BB962C8B-B14F-4D97-AF65-F5344CB8AC3E}">
        <p14:creationId xmlns:p14="http://schemas.microsoft.com/office/powerpoint/2010/main" val="324157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23</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24</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1174418" y="4149226"/>
            <a:ext cx="7203005" cy="7655845"/>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1B1DED82-615B-4601-AE8F-F6E86EDFD7B9}"/>
              </a:ext>
            </a:extLst>
          </p:cNvPr>
          <p:cNvPicPr>
            <a:picLocks noChangeAspect="1"/>
          </p:cNvPicPr>
          <p:nvPr/>
        </p:nvPicPr>
        <p:blipFill>
          <a:blip r:embed="rId4"/>
          <a:stretch>
            <a:fillRect/>
          </a:stretch>
        </p:blipFill>
        <p:spPr>
          <a:xfrm>
            <a:off x="18698760" y="4149226"/>
            <a:ext cx="5551033" cy="7655845"/>
          </a:xfrm>
          <a:prstGeom prst="rect">
            <a:avLst/>
          </a:prstGeom>
          <a:ln>
            <a:noFill/>
          </a:ln>
          <a:effectLst>
            <a:outerShdw blurRad="292100" dist="139700" dir="2700000" algn="tl" rotWithShape="0">
              <a:srgbClr val="333333">
                <a:alpha val="65000"/>
              </a:srgbClr>
            </a:outerShdw>
          </a:effectLst>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Protect and Wrap with HF</a:t>
            </a:r>
            <a:r>
              <a:rPr lang="en-US" sz="4000" dirty="0"/>
              <a:t>’ project into an existing workspace in Eclipse</a:t>
            </a:r>
          </a:p>
        </p:txBody>
      </p:sp>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1285875"/>
            <a:ext cx="17025091" cy="31718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Configure the ‘</a:t>
            </a:r>
            <a:r>
              <a:rPr lang="en-US" sz="4800" i="1" dirty="0"/>
              <a:t>config.xml</a:t>
            </a:r>
            <a:r>
              <a:rPr lang="en-US" sz="4800" dirty="0"/>
              <a:t> ‘ as explained below:</a:t>
            </a:r>
          </a:p>
          <a:p>
            <a:pPr marL="914400" indent="-914400">
              <a:lnSpc>
                <a:spcPct val="150000"/>
              </a:lnSpc>
              <a:buFont typeface="+mj-lt"/>
              <a:buAutoNum type="arabicPeriod"/>
            </a:pPr>
            <a:r>
              <a:rPr lang="en-US" sz="4800" dirty="0"/>
              <a:t>&lt;app-path&gt; : Provide path of the Source folder. </a:t>
            </a:r>
          </a:p>
          <a:p>
            <a:pPr marL="914400" indent="-914400">
              <a:lnSpc>
                <a:spcPct val="150000"/>
              </a:lnSpc>
              <a:buFont typeface="+mj-lt"/>
              <a:buAutoNum type="arabicPeriod"/>
            </a:pPr>
            <a:r>
              <a:rPr lang="en-US" sz="4800" dirty="0"/>
              <a:t>&lt;initialize-logger&gt; : Set to true</a:t>
            </a:r>
            <a:endParaRPr lang="en-US" sz="4800" dirty="0">
              <a:solidFill>
                <a:srgbClr val="FF0000"/>
              </a:solidFill>
            </a:endParaRPr>
          </a:p>
        </p:txBody>
      </p:sp>
      <p:pic>
        <p:nvPicPr>
          <p:cNvPr id="4" name="Picture 3">
            <a:extLst>
              <a:ext uri="{FF2B5EF4-FFF2-40B4-BE49-F238E27FC236}">
                <a16:creationId xmlns:a16="http://schemas.microsoft.com/office/drawing/2014/main" id="{FE6CFC47-11A7-473E-8B92-8395D24868C4}"/>
              </a:ext>
            </a:extLst>
          </p:cNvPr>
          <p:cNvPicPr>
            <a:picLocks noChangeAspect="1"/>
          </p:cNvPicPr>
          <p:nvPr/>
        </p:nvPicPr>
        <p:blipFill>
          <a:blip r:embed="rId2"/>
          <a:stretch>
            <a:fillRect/>
          </a:stretch>
        </p:blipFill>
        <p:spPr>
          <a:xfrm>
            <a:off x="6264273" y="4810124"/>
            <a:ext cx="17545053" cy="73914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673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26</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a:t>
            </a: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2" y="1600201"/>
            <a:ext cx="6527932"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Policy Server</a:t>
            </a:r>
          </a:p>
          <a:p>
            <a:r>
              <a:rPr lang="en-US" sz="3200" b="1" dirty="0"/>
              <a:t>&lt;port&gt;</a:t>
            </a:r>
            <a:r>
              <a:rPr lang="en-US" sz="3200" dirty="0"/>
              <a:t>: Port</a:t>
            </a:r>
          </a:p>
          <a:p>
            <a:r>
              <a:rPr lang="en-US" sz="3200" b="1" dirty="0"/>
              <a:t>&lt;app-name&gt;</a:t>
            </a:r>
            <a:r>
              <a:rPr lang="en-US" sz="3200" dirty="0"/>
              <a:t>: Application name</a:t>
            </a:r>
          </a:p>
          <a:p>
            <a:pPr marL="0" indent="0">
              <a:buNone/>
            </a:pPr>
            <a:endParaRPr lang="en-US" sz="3200" dirty="0"/>
          </a:p>
          <a:p>
            <a:pPr marL="0" indent="0">
              <a:buNone/>
            </a:pPr>
            <a:r>
              <a:rPr lang="en-US" sz="3200" dirty="0"/>
              <a:t>Example: If your Policy Server URL is </a:t>
            </a:r>
            <a:r>
              <a:rPr lang="en-US" sz="3200" dirty="0">
                <a:hlinkClick r:id="rId2"/>
              </a:rPr>
              <a:t>https://app50.stringsend.com/app50</a:t>
            </a:r>
            <a:endParaRPr lang="en-US" sz="3200" dirty="0"/>
          </a:p>
          <a:p>
            <a:pPr marL="0" indent="0">
              <a:buNone/>
            </a:pPr>
            <a:r>
              <a:rPr lang="en-US" sz="3200" dirty="0"/>
              <a:t> the configuration will look like the config shown in the screenshot </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a:p>
            <a:r>
              <a:rPr lang="en-US" sz="3200" b="1" dirty="0"/>
              <a:t>&lt;id&gt;</a:t>
            </a:r>
            <a:r>
              <a:rPr lang="en-US" sz="3200" dirty="0"/>
              <a:t>: Enterprise Application ID that you created in Policy server</a:t>
            </a:r>
          </a:p>
          <a:p>
            <a:r>
              <a:rPr lang="en-US" sz="3200" b="1" dirty="0"/>
              <a:t>&lt;passphrase&gt;</a:t>
            </a:r>
            <a:r>
              <a:rPr lang="en-US" sz="3200" dirty="0"/>
              <a:t> : Enterprise </a:t>
            </a:r>
            <a:r>
              <a:rPr lang="en-US" sz="3200"/>
              <a:t>Application Passphrase</a:t>
            </a:r>
            <a:endParaRPr lang="en-US" sz="3200" dirty="0"/>
          </a:p>
        </p:txBody>
      </p:sp>
      <p:pic>
        <p:nvPicPr>
          <p:cNvPr id="4" name="Picture 3"/>
          <p:cNvPicPr>
            <a:picLocks noChangeAspect="1"/>
          </p:cNvPicPr>
          <p:nvPr/>
        </p:nvPicPr>
        <p:blipFill>
          <a:blip r:embed="rId3"/>
          <a:stretch>
            <a:fillRect/>
          </a:stretch>
        </p:blipFill>
        <p:spPr>
          <a:xfrm>
            <a:off x="13604239" y="2402821"/>
            <a:ext cx="9377681" cy="9850138"/>
          </a:xfrm>
          <a:prstGeom prst="rect">
            <a:avLst/>
          </a:prstGeom>
        </p:spPr>
      </p:pic>
    </p:spTree>
    <p:extLst>
      <p:ext uri="{BB962C8B-B14F-4D97-AF65-F5344CB8AC3E}">
        <p14:creationId xmlns:p14="http://schemas.microsoft.com/office/powerpoint/2010/main" val="30624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11" name="Picture 10"/>
          <p:cNvPicPr>
            <a:picLocks noChangeAspect="1"/>
          </p:cNvPicPr>
          <p:nvPr/>
        </p:nvPicPr>
        <p:blipFill rotWithShape="1">
          <a:blip r:embed="rId2"/>
          <a:srcRect l="1" r="29421" b="64224"/>
          <a:stretch/>
        </p:blipFill>
        <p:spPr>
          <a:xfrm>
            <a:off x="6142725" y="2681664"/>
            <a:ext cx="17448795" cy="4974848"/>
          </a:xfrm>
          <a:prstGeom prst="rect">
            <a:avLst/>
          </a:prstGeom>
          <a:ln>
            <a:solidFill>
              <a:schemeClr val="bg2">
                <a:lumMod val="10000"/>
              </a:schemeClr>
            </a:solidFill>
          </a:ln>
        </p:spPr>
      </p:pic>
      <p:sp>
        <p:nvSpPr>
          <p:cNvPr id="13" name="Rectangle 12"/>
          <p:cNvSpPr/>
          <p:nvPr/>
        </p:nvSpPr>
        <p:spPr>
          <a:xfrm>
            <a:off x="14867122" y="3230880"/>
            <a:ext cx="830078" cy="853440"/>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28</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Protection + HTML Wrap</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301625"/>
            <a:ext cx="17025091" cy="695470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buFont typeface="+mj-lt"/>
              <a:buAutoNum type="arabicPeriod"/>
            </a:pPr>
            <a:r>
              <a:rPr lang="en-US" sz="3200" dirty="0"/>
              <a:t>Enter the absolute path of the file you want to protect.</a:t>
            </a:r>
          </a:p>
          <a:p>
            <a:pPr marL="514350" indent="-514350">
              <a:buFont typeface="+mj-lt"/>
              <a:buAutoNum type="arabicPeriod"/>
            </a:pPr>
            <a:endParaRPr lang="en-US" sz="3200" dirty="0"/>
          </a:p>
          <a:p>
            <a:pPr marL="514350" indent="-514350">
              <a:buFont typeface="+mj-lt"/>
              <a:buAutoNum type="arabicPeriod"/>
            </a:pPr>
            <a:r>
              <a:rPr lang="en-US" sz="3200" dirty="0"/>
              <a:t>Enter HF ID which you had created in the Enterprise Application</a:t>
            </a:r>
          </a:p>
          <a:p>
            <a:pPr marL="514350" indent="-514350">
              <a:buFont typeface="+mj-lt"/>
              <a:buAutoNum type="arabicPeriod"/>
            </a:pPr>
            <a:endParaRPr lang="en-US" sz="3200" dirty="0"/>
          </a:p>
          <a:p>
            <a:pPr marL="514350" indent="-514350">
              <a:buFont typeface="+mj-lt"/>
              <a:buAutoNum type="arabicPeriod"/>
            </a:pPr>
            <a:r>
              <a:rPr lang="en-US" sz="3200" dirty="0"/>
              <a:t>On successful protection and wrap the sample code will display the Protected File ID.</a:t>
            </a:r>
          </a:p>
          <a:p>
            <a:pPr marL="514350" indent="-514350">
              <a:buFont typeface="+mj-lt"/>
              <a:buAutoNum type="arabicPeriod"/>
            </a:pPr>
            <a:endParaRPr lang="en-US" sz="3200" dirty="0"/>
          </a:p>
          <a:p>
            <a:pPr marL="514350" indent="-514350">
              <a:buFont typeface="+mj-lt"/>
              <a:buAutoNum type="arabicPeriod"/>
            </a:pPr>
            <a:r>
              <a:rPr lang="en-US" sz="3200" dirty="0"/>
              <a:t>The source file gets protected and HTML wrapped.</a:t>
            </a:r>
          </a:p>
        </p:txBody>
      </p:sp>
      <p:pic>
        <p:nvPicPr>
          <p:cNvPr id="4" name="Picture 3"/>
          <p:cNvPicPr>
            <a:picLocks noChangeAspect="1"/>
          </p:cNvPicPr>
          <p:nvPr/>
        </p:nvPicPr>
        <p:blipFill>
          <a:blip r:embed="rId2"/>
          <a:stretch>
            <a:fillRect/>
          </a:stretch>
        </p:blipFill>
        <p:spPr>
          <a:xfrm>
            <a:off x="6723630" y="6141560"/>
            <a:ext cx="17025092" cy="4160680"/>
          </a:xfrm>
          <a:prstGeom prst="rect">
            <a:avLst/>
          </a:prstGeom>
        </p:spPr>
      </p:pic>
    </p:spTree>
    <p:extLst>
      <p:ext uri="{BB962C8B-B14F-4D97-AF65-F5344CB8AC3E}">
        <p14:creationId xmlns:p14="http://schemas.microsoft.com/office/powerpoint/2010/main" val="66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29</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Protected and Wrapped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785891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3200" dirty="0"/>
          </a:p>
          <a:p>
            <a:pPr marL="449263" lvl="1" indent="0">
              <a:buNone/>
            </a:pPr>
            <a:endParaRPr lang="en-US" sz="4400" dirty="0"/>
          </a:p>
          <a:p>
            <a:r>
              <a:rPr lang="en-US" sz="4500" dirty="0"/>
              <a:t>HTML Wrapped file will have an “.html” extension added to the source file.</a:t>
            </a:r>
          </a:p>
          <a:p>
            <a:r>
              <a:rPr lang="en-US" sz="4500" dirty="0"/>
              <a:t>If you protect and wrap a docx file for example “Test Protection.docx”, the output file will be changed to “Test protection.docx.html” in the same location.</a:t>
            </a:r>
          </a:p>
          <a:p>
            <a:endParaRPr lang="en-US" sz="4500" dirty="0"/>
          </a:p>
          <a:p>
            <a:pPr marL="0" indent="0">
              <a:buNone/>
            </a:pPr>
            <a:endParaRPr lang="en-US" sz="4800" dirty="0"/>
          </a:p>
        </p:txBody>
      </p:sp>
    </p:spTree>
    <p:extLst>
      <p:ext uri="{BB962C8B-B14F-4D97-AF65-F5344CB8AC3E}">
        <p14:creationId xmlns:p14="http://schemas.microsoft.com/office/powerpoint/2010/main" val="3043263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Viewing  the Protected and Wrapped File – Without Agent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1167122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IN" dirty="0"/>
              <a:t>Open the HTML Wrapped File without installing the agent.</a:t>
            </a:r>
          </a:p>
          <a:p>
            <a:pPr marL="742950" indent="-742950">
              <a:buFont typeface="+mj-lt"/>
              <a:buAutoNum type="arabicPeriod"/>
            </a:pPr>
            <a:r>
              <a:rPr lang="en-IN" dirty="0"/>
              <a:t>File will be launched in the browser.</a:t>
            </a:r>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r>
              <a:rPr lang="en-IN" dirty="0"/>
              <a:t>Click ‘Open it now!’ to view the file in the Seclore Online Editor.</a:t>
            </a:r>
          </a:p>
          <a:p>
            <a:pPr marL="742950" indent="-742950">
              <a:buFont typeface="+mj-lt"/>
              <a:buAutoNum type="arabicPeriod"/>
            </a:pPr>
            <a:r>
              <a:rPr lang="en-US" dirty="0"/>
              <a:t>Login using authorized username and password.</a:t>
            </a:r>
            <a:endParaRPr lang="en-IN" dirty="0"/>
          </a:p>
          <a:p>
            <a:endParaRPr lang="en-IN" sz="3600" dirty="0"/>
          </a:p>
          <a:p>
            <a:pPr marL="0" indent="0">
              <a:buNone/>
            </a:pPr>
            <a:endParaRPr lang="en-US" sz="4800" dirty="0"/>
          </a:p>
        </p:txBody>
      </p:sp>
      <p:pic>
        <p:nvPicPr>
          <p:cNvPr id="4" name="Picture 3">
            <a:extLst>
              <a:ext uri="{FF2B5EF4-FFF2-40B4-BE49-F238E27FC236}">
                <a16:creationId xmlns:a16="http://schemas.microsoft.com/office/drawing/2014/main" id="{F3D38F6A-340D-4DD1-9772-376EB2FC2EFB}"/>
              </a:ext>
            </a:extLst>
          </p:cNvPr>
          <p:cNvPicPr>
            <a:picLocks noChangeAspect="1"/>
          </p:cNvPicPr>
          <p:nvPr/>
        </p:nvPicPr>
        <p:blipFill>
          <a:blip r:embed="rId2"/>
          <a:stretch>
            <a:fillRect/>
          </a:stretch>
        </p:blipFill>
        <p:spPr>
          <a:xfrm>
            <a:off x="6430379" y="2347912"/>
            <a:ext cx="15059925" cy="7514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17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Viewing  the Protected and Wrapped File – With Agent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798247" cy="532757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US" sz="4000" dirty="0"/>
              <a:t>Install the Seclore Agent</a:t>
            </a:r>
          </a:p>
          <a:p>
            <a:pPr marL="742950" indent="-742950">
              <a:buFont typeface="+mj-lt"/>
              <a:buAutoNum type="arabicPeriod"/>
            </a:pPr>
            <a:r>
              <a:rPr lang="en-US" sz="4000" dirty="0"/>
              <a:t>Open the protected file.</a:t>
            </a:r>
          </a:p>
          <a:p>
            <a:pPr marL="742950" indent="-742950">
              <a:buFont typeface="+mj-lt"/>
              <a:buAutoNum type="arabicPeriod"/>
            </a:pPr>
            <a:r>
              <a:rPr lang="en-US" sz="4000" dirty="0"/>
              <a:t>File will open for authorized users based on user permission defined in the policy server.</a:t>
            </a:r>
          </a:p>
          <a:p>
            <a:pPr marL="742950" indent="-742950">
              <a:buFont typeface="+mj-lt"/>
              <a:buAutoNum type="arabicPeriod"/>
            </a:pPr>
            <a:r>
              <a:rPr lang="en-US" sz="4000" dirty="0"/>
              <a:t>Login using authorized username and password.</a:t>
            </a:r>
          </a:p>
          <a:p>
            <a:pPr marL="742950" indent="-742950">
              <a:buFont typeface="+mj-lt"/>
              <a:buAutoNum type="arabicPeriod"/>
            </a:pPr>
            <a:r>
              <a:rPr lang="en-US" sz="4000" dirty="0"/>
              <a:t>Protected File Opens</a:t>
            </a:r>
          </a:p>
          <a:p>
            <a:pPr marL="0" indent="0">
              <a:buNone/>
            </a:pPr>
            <a:endParaRPr lang="en-US" dirty="0"/>
          </a:p>
          <a:p>
            <a:pPr marL="742950" indent="-742950">
              <a:buFont typeface="+mj-lt"/>
              <a:buAutoNum type="arabicPeriod"/>
            </a:pPr>
            <a:endParaRPr lang="en-IN" dirty="0"/>
          </a:p>
          <a:p>
            <a:pPr marL="0" indent="0">
              <a:buNone/>
            </a:pPr>
            <a:endParaRPr lang="en-IN" sz="3600" dirty="0"/>
          </a:p>
          <a:p>
            <a:pPr marL="0" indent="0">
              <a:buNone/>
            </a:pPr>
            <a:endParaRPr lang="en-US" sz="4800" dirty="0"/>
          </a:p>
        </p:txBody>
      </p:sp>
      <p:pic>
        <p:nvPicPr>
          <p:cNvPr id="9" name="Picture 8">
            <a:extLst>
              <a:ext uri="{FF2B5EF4-FFF2-40B4-BE49-F238E27FC236}">
                <a16:creationId xmlns:a16="http://schemas.microsoft.com/office/drawing/2014/main" id="{3447F514-3D0E-44C9-B00D-984C09F062BD}"/>
              </a:ext>
            </a:extLst>
          </p:cNvPr>
          <p:cNvPicPr>
            <a:picLocks noChangeAspect="1"/>
          </p:cNvPicPr>
          <p:nvPr/>
        </p:nvPicPr>
        <p:blipFill>
          <a:blip r:embed="rId2"/>
          <a:stretch>
            <a:fillRect/>
          </a:stretch>
        </p:blipFill>
        <p:spPr>
          <a:xfrm>
            <a:off x="7863522" y="5366860"/>
            <a:ext cx="13011150" cy="7315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28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33</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397059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Approach</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315075" y="273051"/>
            <a:ext cx="18072100" cy="14128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lnSpc>
                <a:spcPct val="150000"/>
              </a:lnSpc>
              <a:buFont typeface="+mj-lt"/>
              <a:buAutoNum type="arabicPeriod"/>
            </a:pPr>
            <a:r>
              <a:rPr lang="en-IN" sz="3600" dirty="0"/>
              <a:t>Initialize FS Helper Library using </a:t>
            </a:r>
            <a:r>
              <a:rPr lang="en-IN" sz="3600" b="1" dirty="0"/>
              <a:t>initialize() </a:t>
            </a:r>
            <a:r>
              <a:rPr lang="en-IN" sz="3600" dirty="0"/>
              <a:t>and</a:t>
            </a:r>
            <a:r>
              <a:rPr lang="en-IN" sz="3600" b="1" dirty="0"/>
              <a:t> </a:t>
            </a:r>
            <a:r>
              <a:rPr lang="en-IN" sz="3600" b="1" dirty="0" err="1"/>
              <a:t>initializeHelper</a:t>
            </a:r>
            <a:r>
              <a:rPr lang="en-IN" sz="3600" b="1" dirty="0"/>
              <a:t>()</a:t>
            </a:r>
          </a:p>
          <a:p>
            <a:pPr lvl="1">
              <a:lnSpc>
                <a:spcPct val="150000"/>
              </a:lnSpc>
            </a:pPr>
            <a:r>
              <a:rPr lang="en-IN" sz="3200" dirty="0"/>
              <a:t>Include all supporting DLLs or Jars</a:t>
            </a:r>
          </a:p>
          <a:p>
            <a:pPr lvl="1">
              <a:lnSpc>
                <a:spcPct val="150000"/>
              </a:lnSpc>
            </a:pPr>
            <a:r>
              <a:rPr lang="en-IN" sz="3200" dirty="0"/>
              <a:t>Configure the Logger</a:t>
            </a:r>
          </a:p>
          <a:p>
            <a:pPr lvl="1">
              <a:lnSpc>
                <a:spcPct val="150000"/>
              </a:lnSpc>
            </a:pPr>
            <a:r>
              <a:rPr lang="en-IN" sz="3200" dirty="0"/>
              <a:t>Configure the Seclore Policy Server details</a:t>
            </a:r>
          </a:p>
          <a:p>
            <a:pPr>
              <a:lnSpc>
                <a:spcPct val="150000"/>
              </a:lnSpc>
              <a:buFont typeface="+mj-lt"/>
              <a:buAutoNum type="arabicPeriod"/>
            </a:pPr>
            <a:r>
              <a:rPr lang="en-IN" sz="3600" dirty="0"/>
              <a:t>Get inputs for File Protection</a:t>
            </a:r>
          </a:p>
          <a:p>
            <a:pPr lvl="1">
              <a:lnSpc>
                <a:spcPct val="150000"/>
              </a:lnSpc>
            </a:pPr>
            <a:r>
              <a:rPr lang="en-IN" sz="3200" dirty="0"/>
              <a:t>HotFolder ID</a:t>
            </a:r>
          </a:p>
          <a:p>
            <a:pPr lvl="0">
              <a:lnSpc>
                <a:spcPct val="150000"/>
              </a:lnSpc>
              <a:buFont typeface="+mj-lt"/>
              <a:buAutoNum type="arabicPeriod"/>
            </a:pPr>
            <a:r>
              <a:rPr lang="en-IN" sz="3600" dirty="0"/>
              <a:t>Check if the file is already Protected and wrapped using</a:t>
            </a:r>
            <a:r>
              <a:rPr lang="en-IN" sz="3600" b="1" dirty="0"/>
              <a:t> </a:t>
            </a:r>
            <a:r>
              <a:rPr lang="en-IN" sz="3600" b="1" dirty="0" err="1"/>
              <a:t>isProtected</a:t>
            </a:r>
            <a:r>
              <a:rPr lang="en-IN" sz="3600" b="1" dirty="0"/>
              <a:t>() </a:t>
            </a:r>
            <a:r>
              <a:rPr lang="en-IN" sz="3600" dirty="0"/>
              <a:t>and</a:t>
            </a:r>
            <a:r>
              <a:rPr lang="en-IN" sz="3600" b="1" dirty="0"/>
              <a:t> </a:t>
            </a:r>
            <a:r>
              <a:rPr lang="en-IN" sz="3600" b="1" dirty="0" err="1"/>
              <a:t>isHTMLWrapped</a:t>
            </a:r>
            <a:r>
              <a:rPr lang="en-IN" sz="3600" b="1" dirty="0"/>
              <a:t>()</a:t>
            </a:r>
            <a:endParaRPr lang="en-IN" sz="3600" dirty="0"/>
          </a:p>
          <a:p>
            <a:pPr lvl="0">
              <a:lnSpc>
                <a:spcPct val="150000"/>
              </a:lnSpc>
              <a:buFont typeface="+mj-lt"/>
              <a:buAutoNum type="arabicPeriod"/>
            </a:pPr>
            <a:r>
              <a:rPr lang="en-IN" sz="3600" dirty="0"/>
              <a:t>Check if the file is supported for protection (advanced and universal) and wrapping using </a:t>
            </a:r>
            <a:r>
              <a:rPr lang="en-IN" sz="3600" b="1" dirty="0" err="1"/>
              <a:t>isSupportedFile</a:t>
            </a:r>
            <a:r>
              <a:rPr lang="en-IN" sz="3600" b="1" dirty="0"/>
              <a:t>(), </a:t>
            </a:r>
            <a:r>
              <a:rPr lang="en-IN" sz="3600" b="1" dirty="0" err="1"/>
              <a:t>isBasicProtectionSupported</a:t>
            </a:r>
            <a:r>
              <a:rPr lang="en-IN" sz="3600" b="1" dirty="0"/>
              <a:t>() and </a:t>
            </a:r>
            <a:r>
              <a:rPr lang="en-IN" sz="3600" b="1" dirty="0" err="1"/>
              <a:t>isHTMLWrapSupported</a:t>
            </a:r>
            <a:r>
              <a:rPr lang="en-IN" sz="3600" b="1" dirty="0"/>
              <a:t>()</a:t>
            </a:r>
          </a:p>
          <a:p>
            <a:pPr lvl="0">
              <a:lnSpc>
                <a:spcPct val="150000"/>
              </a:lnSpc>
              <a:buFont typeface="+mj-lt"/>
              <a:buAutoNum type="arabicPeriod"/>
            </a:pPr>
            <a:r>
              <a:rPr lang="en-IN" sz="3600" dirty="0"/>
              <a:t>Create the protectXML -- which will be an input to the </a:t>
            </a:r>
            <a:r>
              <a:rPr lang="en-IN" sz="3600" b="1" dirty="0"/>
              <a:t>protectAndWrap() </a:t>
            </a:r>
            <a:r>
              <a:rPr lang="en-IN" sz="3600" dirty="0"/>
              <a:t>method</a:t>
            </a:r>
          </a:p>
          <a:p>
            <a:pPr lvl="0">
              <a:lnSpc>
                <a:spcPct val="150000"/>
              </a:lnSpc>
              <a:buFont typeface="+mj-lt"/>
              <a:buAutoNum type="arabicPeriod"/>
            </a:pPr>
            <a:r>
              <a:rPr lang="en-IN" sz="3600" dirty="0"/>
              <a:t>Protect the file with </a:t>
            </a:r>
            <a:r>
              <a:rPr lang="en-IN" sz="3600" dirty="0" err="1"/>
              <a:t>sdk’s</a:t>
            </a:r>
            <a:r>
              <a:rPr lang="en-IN" sz="3600" dirty="0"/>
              <a:t> </a:t>
            </a:r>
            <a:r>
              <a:rPr lang="en-IN" sz="3600" b="1" dirty="0" err="1"/>
              <a:t>protectAndWrap</a:t>
            </a:r>
            <a:r>
              <a:rPr lang="en-IN" sz="3600" b="1" dirty="0"/>
              <a:t>() </a:t>
            </a:r>
            <a:r>
              <a:rPr lang="en-IN" sz="3600" dirty="0"/>
              <a:t>method, by passing all the required parameters, including protectXML. Successful Protection returns the protected file path</a:t>
            </a:r>
          </a:p>
          <a:p>
            <a:pPr>
              <a:lnSpc>
                <a:spcPct val="150000"/>
              </a:lnSpc>
              <a:buFont typeface="+mj-lt"/>
              <a:buAutoNum type="arabicPeriod"/>
            </a:pPr>
            <a:r>
              <a:rPr lang="en-IN" sz="3600" b="1" dirty="0"/>
              <a:t>terminate() </a:t>
            </a:r>
            <a:r>
              <a:rPr lang="en-IN" sz="3600" dirty="0"/>
              <a:t>the library</a:t>
            </a:r>
            <a:endParaRPr lang="en-US" sz="3600" dirty="0"/>
          </a:p>
        </p:txBody>
      </p:sp>
    </p:spTree>
    <p:extLst>
      <p:ext uri="{BB962C8B-B14F-4D97-AF65-F5344CB8AC3E}">
        <p14:creationId xmlns:p14="http://schemas.microsoft.com/office/powerpoint/2010/main" val="35601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514474"/>
            <a:ext cx="18244450" cy="11198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endParaRPr lang="en-US" sz="3600" dirty="0"/>
          </a:p>
          <a:p>
            <a:pPr lvl="1"/>
            <a:endParaRPr lang="en-US" sz="3600" dirty="0"/>
          </a:p>
          <a:p>
            <a:pPr lvl="1"/>
            <a:endParaRPr lang="en-US" sz="3600" dirty="0"/>
          </a:p>
          <a:p>
            <a:pPr lvl="1"/>
            <a:endParaRPr lang="en-US" sz="3600" dirty="0"/>
          </a:p>
          <a:p>
            <a:endParaRPr lang="en-US" sz="4800" dirty="0"/>
          </a:p>
          <a:p>
            <a:endParaRPr lang="en-US" sz="4800" dirty="0"/>
          </a:p>
          <a:p>
            <a:endParaRPr lang="en-US" dirty="0"/>
          </a:p>
          <a:p>
            <a:pPr lvl="1"/>
            <a:endParaRPr lang="en-US" sz="3600" dirty="0"/>
          </a:p>
        </p:txBody>
      </p:sp>
      <p:pic>
        <p:nvPicPr>
          <p:cNvPr id="4" name="Picture 3"/>
          <p:cNvPicPr>
            <a:picLocks noChangeAspect="1"/>
          </p:cNvPicPr>
          <p:nvPr/>
        </p:nvPicPr>
        <p:blipFill>
          <a:blip r:embed="rId2"/>
          <a:stretch>
            <a:fillRect/>
          </a:stretch>
        </p:blipFill>
        <p:spPr>
          <a:xfrm>
            <a:off x="6142724" y="3393815"/>
            <a:ext cx="14797035" cy="6981390"/>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181558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36</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028701"/>
            <a:ext cx="18244450" cy="11684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initializeHelper</a:t>
            </a:r>
            <a:r>
              <a:rPr lang="en-US" dirty="0"/>
              <a:t>()</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6" name="Picture 5"/>
          <p:cNvPicPr>
            <a:picLocks noChangeAspect="1"/>
          </p:cNvPicPr>
          <p:nvPr/>
        </p:nvPicPr>
        <p:blipFill>
          <a:blip r:embed="rId2"/>
          <a:stretch>
            <a:fillRect/>
          </a:stretch>
        </p:blipFill>
        <p:spPr>
          <a:xfrm>
            <a:off x="6397175" y="4625020"/>
            <a:ext cx="17377858" cy="7018340"/>
          </a:xfrm>
          <a:prstGeom prst="rect">
            <a:avLst/>
          </a:prstGeom>
          <a:ln>
            <a:noFill/>
          </a:ln>
          <a:effectLst>
            <a:innerShdw blurRad="114300">
              <a:prstClr val="black"/>
            </a:innerShdw>
          </a:effectLst>
        </p:spPr>
      </p:pic>
    </p:spTree>
    <p:extLst>
      <p:ext uri="{BB962C8B-B14F-4D97-AF65-F5344CB8AC3E}">
        <p14:creationId xmlns:p14="http://schemas.microsoft.com/office/powerpoint/2010/main" val="89253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isProtected</a:t>
            </a:r>
            <a:r>
              <a:rPr lang="en-US" dirty="0"/>
              <a:t>()</a:t>
            </a:r>
          </a:p>
          <a:p>
            <a:pPr lvl="1"/>
            <a:r>
              <a:rPr lang="en-IN" sz="3200" dirty="0"/>
              <a:t>This method returns whether a file is already protected or not. It takes file path as input parameter.</a:t>
            </a:r>
          </a:p>
          <a:p>
            <a:pPr marL="0" indent="0">
              <a:buNone/>
            </a:pPr>
            <a:endParaRPr lang="en-US" dirty="0"/>
          </a:p>
          <a:p>
            <a:r>
              <a:rPr lang="en-IN" dirty="0" err="1"/>
              <a:t>isHtmlWraped</a:t>
            </a:r>
            <a:r>
              <a:rPr lang="en-IN" dirty="0"/>
              <a:t>()</a:t>
            </a:r>
          </a:p>
          <a:p>
            <a:pPr lvl="1"/>
            <a:r>
              <a:rPr lang="en-US" sz="3200" dirty="0"/>
              <a:t>This method checks whether the given file is already HTML wrapped or not.</a:t>
            </a:r>
            <a:endParaRPr lang="en-IN" sz="3200" dirty="0"/>
          </a:p>
          <a:p>
            <a:endParaRPr lang="en-US" dirty="0"/>
          </a:p>
          <a:p>
            <a:endParaRPr lang="en-US" dirty="0"/>
          </a:p>
        </p:txBody>
      </p:sp>
      <p:pic>
        <p:nvPicPr>
          <p:cNvPr id="6" name="Picture 5"/>
          <p:cNvPicPr>
            <a:picLocks noChangeAspect="1"/>
          </p:cNvPicPr>
          <p:nvPr/>
        </p:nvPicPr>
        <p:blipFill>
          <a:blip r:embed="rId2"/>
          <a:stretch>
            <a:fillRect/>
          </a:stretch>
        </p:blipFill>
        <p:spPr>
          <a:xfrm>
            <a:off x="6413816" y="5435600"/>
            <a:ext cx="16705237" cy="2702560"/>
          </a:xfrm>
          <a:prstGeom prst="rect">
            <a:avLst/>
          </a:prstGeom>
        </p:spPr>
      </p:pic>
    </p:spTree>
    <p:extLst>
      <p:ext uri="{BB962C8B-B14F-4D97-AF65-F5344CB8AC3E}">
        <p14:creationId xmlns:p14="http://schemas.microsoft.com/office/powerpoint/2010/main" val="116603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5842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2800" dirty="0"/>
          </a:p>
          <a:p>
            <a:r>
              <a:rPr lang="en-US" sz="4000" dirty="0" err="1"/>
              <a:t>isSupportedFile</a:t>
            </a:r>
            <a:r>
              <a:rPr lang="en-US" sz="4000" dirty="0"/>
              <a:t>()</a:t>
            </a:r>
            <a:endParaRPr lang="en-US" sz="4800" dirty="0"/>
          </a:p>
          <a:p>
            <a:pPr lvl="2">
              <a:buFont typeface="Arial" panose="020B0604020202020204" pitchFamily="34" charset="0"/>
              <a:buChar char="•"/>
            </a:pPr>
            <a:r>
              <a:rPr lang="en-IN" sz="2800" dirty="0"/>
              <a:t>This method returns whether a file is supported for advanced protection or not. It takes file path as input parameter.</a:t>
            </a:r>
          </a:p>
          <a:p>
            <a:r>
              <a:rPr lang="en-IN" sz="4000" dirty="0" err="1"/>
              <a:t>isBasicProtectionSupported</a:t>
            </a:r>
            <a:r>
              <a:rPr lang="en-US" sz="4000" dirty="0"/>
              <a:t>()</a:t>
            </a:r>
            <a:endParaRPr lang="en-US" sz="4800" dirty="0"/>
          </a:p>
          <a:p>
            <a:pPr lvl="2">
              <a:buFont typeface="Arial" panose="020B0604020202020204" pitchFamily="34" charset="0"/>
              <a:buChar char="•"/>
            </a:pPr>
            <a:r>
              <a:rPr lang="en-IN" sz="2800" dirty="0"/>
              <a:t>This method returns whether a file is supported for universal protection or not. It takes file path as input parameter.</a:t>
            </a:r>
          </a:p>
          <a:p>
            <a:r>
              <a:rPr lang="en-IN" sz="4000" dirty="0" err="1"/>
              <a:t>isHtmlWrapSupported</a:t>
            </a:r>
            <a:r>
              <a:rPr lang="en-IN" sz="4000" dirty="0"/>
              <a:t>()</a:t>
            </a:r>
          </a:p>
          <a:p>
            <a:pPr lvl="2">
              <a:buFont typeface="Arial" panose="020B0604020202020204" pitchFamily="34" charset="0"/>
              <a:buChar char="•"/>
            </a:pPr>
            <a:r>
              <a:rPr lang="en-IN" sz="2800" dirty="0"/>
              <a:t>This method returns whether a file is supported for HTML Wrapping or not. It takes file path as input parameter.</a:t>
            </a:r>
            <a:endParaRPr lang="en-IN" sz="1800" dirty="0"/>
          </a:p>
          <a:p>
            <a:pPr lvl="1">
              <a:buFont typeface="Arial" panose="020B0604020202020204" pitchFamily="34" charset="0"/>
              <a:buChar char="•"/>
            </a:pPr>
            <a:endParaRPr lang="en-IN" sz="28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marL="915988" lvl="2" indent="0">
              <a:buNone/>
            </a:pPr>
            <a:endParaRPr lang="en-US" sz="3200" dirty="0"/>
          </a:p>
        </p:txBody>
      </p:sp>
      <p:pic>
        <p:nvPicPr>
          <p:cNvPr id="4" name="Picture 3"/>
          <p:cNvPicPr>
            <a:picLocks noChangeAspect="1"/>
          </p:cNvPicPr>
          <p:nvPr/>
        </p:nvPicPr>
        <p:blipFill>
          <a:blip r:embed="rId2"/>
          <a:stretch>
            <a:fillRect/>
          </a:stretch>
        </p:blipFill>
        <p:spPr>
          <a:xfrm>
            <a:off x="6142725" y="5448300"/>
            <a:ext cx="17440939" cy="5250180"/>
          </a:xfrm>
          <a:prstGeom prst="rect">
            <a:avLst/>
          </a:prstGeom>
        </p:spPr>
      </p:pic>
    </p:spTree>
    <p:extLst>
      <p:ext uri="{BB962C8B-B14F-4D97-AF65-F5344CB8AC3E}">
        <p14:creationId xmlns:p14="http://schemas.microsoft.com/office/powerpoint/2010/main" val="56337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571750"/>
            <a:ext cx="18244450" cy="56864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protectAndWrap()</a:t>
            </a:r>
          </a:p>
          <a:p>
            <a:pPr lvl="2">
              <a:buFont typeface="Arial" panose="020B0604020202020204" pitchFamily="34" charset="0"/>
              <a:buChar char="•"/>
            </a:pPr>
            <a:r>
              <a:rPr lang="en-US" sz="3600" dirty="0"/>
              <a:t>Call this method to protect and wrap a supported file. This method protects files both supported for advanced protection and universal protection. Depending on the file extension, appropriate protection will be applied.</a:t>
            </a:r>
          </a:p>
          <a:p>
            <a:pPr marL="915988" lvl="2" indent="0">
              <a:buNone/>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4" name="Picture 3"/>
          <p:cNvPicPr>
            <a:picLocks noChangeAspect="1"/>
          </p:cNvPicPr>
          <p:nvPr/>
        </p:nvPicPr>
        <p:blipFill>
          <a:blip r:embed="rId2"/>
          <a:stretch>
            <a:fillRect/>
          </a:stretch>
        </p:blipFill>
        <p:spPr>
          <a:xfrm>
            <a:off x="6142725" y="6184422"/>
            <a:ext cx="17357355" cy="3300817"/>
          </a:xfrm>
          <a:prstGeom prst="rect">
            <a:avLst/>
          </a:prstGeom>
        </p:spPr>
      </p:pic>
    </p:spTree>
    <p:extLst>
      <p:ext uri="{BB962C8B-B14F-4D97-AF65-F5344CB8AC3E}">
        <p14:creationId xmlns:p14="http://schemas.microsoft.com/office/powerpoint/2010/main" val="344077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40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Inputs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defPPr>
              <a:defRPr lang="en-US"/>
            </a:defPPr>
            <a:lvl1pPr marL="571500" indent="-571500">
              <a:lnSpc>
                <a:spcPct val="100000"/>
              </a:lnSpc>
              <a:spcBef>
                <a:spcPts val="0"/>
              </a:spcBef>
              <a:spcAft>
                <a:spcPts val="600"/>
              </a:spcAft>
              <a:buFont typeface="Arial"/>
              <a:buChar char="•"/>
              <a:defRPr sz="4400" b="0" i="0" baseline="0">
                <a:solidFill>
                  <a:schemeClr val="tx2"/>
                </a:solidFill>
                <a:cs typeface="Roboto Light" charset="0"/>
              </a:defRPr>
            </a:lvl1pPr>
            <a:lvl2pPr marL="906463" indent="-457200">
              <a:lnSpc>
                <a:spcPct val="100000"/>
              </a:lnSpc>
              <a:spcBef>
                <a:spcPts val="900"/>
              </a:spcBef>
              <a:buFont typeface="Arial"/>
              <a:buChar char="•"/>
              <a:tabLst/>
              <a:defRPr sz="3100">
                <a:solidFill>
                  <a:schemeClr val="tx2"/>
                </a:solidFill>
                <a:cs typeface="Open Sans"/>
              </a:defRPr>
            </a:lvl2pPr>
            <a:lvl3pPr marL="1316038" lvl="2" indent="-400050">
              <a:lnSpc>
                <a:spcPct val="100000"/>
              </a:lnSpc>
              <a:spcBef>
                <a:spcPts val="600"/>
              </a:spcBef>
              <a:buFont typeface="Arial" panose="020B0604020202020204" pitchFamily="34" charset="0"/>
              <a:buChar char="•"/>
              <a:defRPr sz="3600" baseline="0">
                <a:solidFill>
                  <a:schemeClr val="tx2"/>
                </a:solidFill>
                <a:cs typeface="Open Sans"/>
              </a:defRPr>
            </a:lvl3pPr>
            <a:lvl4pPr indent="0" algn="ctr">
              <a:lnSpc>
                <a:spcPct val="130000"/>
              </a:lnSpc>
              <a:spcBef>
                <a:spcPct val="20000"/>
              </a:spcBef>
              <a:buFont typeface="Arial"/>
              <a:buNone/>
              <a:defRPr sz="3100">
                <a:solidFill>
                  <a:schemeClr val="tx2"/>
                </a:solidFill>
                <a:cs typeface="Open Sans"/>
              </a:defRPr>
            </a:lvl4pPr>
            <a:lvl5pPr indent="0" algn="ctr">
              <a:lnSpc>
                <a:spcPct val="130000"/>
              </a:lnSpc>
              <a:spcBef>
                <a:spcPct val="20000"/>
              </a:spcBef>
              <a:buFont typeface="Arial"/>
              <a:buNone/>
              <a:defRPr sz="3100">
                <a:solidFill>
                  <a:schemeClr val="tx2"/>
                </a:solidFill>
                <a:cs typeface="Open Sans"/>
              </a:defRPr>
            </a:lvl5pPr>
            <a:lvl6pPr marL="5980947" indent="-543724">
              <a:spcBef>
                <a:spcPct val="20000"/>
              </a:spcBef>
              <a:buFont typeface="Arial"/>
              <a:buChar char="•"/>
              <a:defRPr sz="4800"/>
            </a:lvl6pPr>
            <a:lvl7pPr marL="7068393" indent="-543724">
              <a:spcBef>
                <a:spcPct val="20000"/>
              </a:spcBef>
              <a:buFont typeface="Arial"/>
              <a:buChar char="•"/>
              <a:defRPr sz="4800"/>
            </a:lvl7pPr>
            <a:lvl8pPr marL="8155841" indent="-543724">
              <a:spcBef>
                <a:spcPct val="20000"/>
              </a:spcBef>
              <a:buFont typeface="Arial"/>
              <a:buChar char="•"/>
              <a:defRPr sz="4800"/>
            </a:lvl8pPr>
            <a:lvl9pPr marL="9243285" indent="-543724">
              <a:spcBef>
                <a:spcPct val="20000"/>
              </a:spcBef>
              <a:buFont typeface="Arial"/>
              <a:buChar char="•"/>
              <a:defRPr sz="4800"/>
            </a:lvl9pPr>
          </a:lstStyle>
          <a:p>
            <a:endParaRPr lang="en-US" dirty="0"/>
          </a:p>
          <a:p>
            <a:r>
              <a:rPr lang="en-US" dirty="0"/>
              <a:t>protectAndWrap() mandatory parameters</a:t>
            </a:r>
          </a:p>
          <a:p>
            <a:pPr lvl="2"/>
            <a:r>
              <a:rPr lang="en-US" dirty="0"/>
              <a:t>psConnection – PSConnection received from createPSConnection or getPSConnection. This is an optional parameter. In case it is NULL, this API picks up a session from the session pool. You can pass null for the sample code.             </a:t>
            </a:r>
          </a:p>
          <a:p>
            <a:pPr lvl="2"/>
            <a:endParaRPr lang="en-US" dirty="0"/>
          </a:p>
          <a:p>
            <a:pPr lvl="2"/>
            <a:r>
              <a:rPr lang="en-US" dirty="0"/>
              <a:t>filePath – This string will contain the path of the file which is to be protected. Pass complete path to file including extension.</a:t>
            </a:r>
          </a:p>
          <a:p>
            <a:pPr lvl="2"/>
            <a:endParaRPr lang="en-US" dirty="0"/>
          </a:p>
          <a:p>
            <a:pPr lvl="2"/>
            <a:r>
              <a:rPr lang="en-US" dirty="0"/>
              <a:t>displayFilePath – Pass same as filePath. It is used for logging.</a:t>
            </a:r>
          </a:p>
          <a:p>
            <a:pPr lvl="2"/>
            <a:endParaRPr lang="en-US" dirty="0"/>
          </a:p>
          <a:p>
            <a:pPr lvl="2"/>
            <a:r>
              <a:rPr lang="en-US" dirty="0"/>
              <a:t>protectionType – This is type of protection from ProtectionType. Pass </a:t>
            </a:r>
            <a:r>
              <a:rPr lang="en-IN" dirty="0"/>
              <a:t>ProtectionType.PROTECT_WITH_HF</a:t>
            </a:r>
            <a:endParaRPr lang="en-US" dirty="0"/>
          </a:p>
          <a:p>
            <a:pPr marL="915988" lvl="2" indent="0">
              <a:buNone/>
            </a:pPr>
            <a:r>
              <a:rPr lang="en-US" dirty="0"/>
              <a:t>             </a:t>
            </a:r>
          </a:p>
          <a:p>
            <a:pPr lvl="2"/>
            <a:r>
              <a:rPr lang="en-US" dirty="0"/>
              <a:t>protectXML – This string will contain protection details based on the ProtectionType passed above. It should be in XML format. In this sample code, the protection XML is formed by taking the HF ID as an input. You can form the protectXML by passing only the mandatory details. See next slide for details. </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209161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41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 Reference from Sample Code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5397323" y="1254125"/>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Reference from Sample Code</a:t>
            </a:r>
          </a:p>
        </p:txBody>
      </p:sp>
      <p:sp>
        <p:nvSpPr>
          <p:cNvPr id="7" name="Text Placeholder 5">
            <a:extLst>
              <a:ext uri="{FF2B5EF4-FFF2-40B4-BE49-F238E27FC236}">
                <a16:creationId xmlns:a16="http://schemas.microsoft.com/office/drawing/2014/main" id="{B485681F-DF8D-463E-8666-288AF9911AF4}"/>
              </a:ext>
            </a:extLst>
          </p:cNvPr>
          <p:cNvSpPr txBox="1">
            <a:spLocks/>
          </p:cNvSpPr>
          <p:nvPr/>
        </p:nvSpPr>
        <p:spPr>
          <a:xfrm>
            <a:off x="5397323" y="835660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XML Structure:</a:t>
            </a:r>
          </a:p>
        </p:txBody>
      </p:sp>
      <p:sp>
        <p:nvSpPr>
          <p:cNvPr id="9" name="Rectangle 1">
            <a:extLst>
              <a:ext uri="{FF2B5EF4-FFF2-40B4-BE49-F238E27FC236}">
                <a16:creationId xmlns:a16="http://schemas.microsoft.com/office/drawing/2014/main" id="{787E0F56-5FB6-4BF5-8FE8-748C72DF90F5}"/>
              </a:ext>
            </a:extLst>
          </p:cNvPr>
          <p:cNvSpPr>
            <a:spLocks noChangeArrowheads="1"/>
          </p:cNvSpPr>
          <p:nvPr/>
        </p:nvSpPr>
        <p:spPr bwMode="auto">
          <a:xfrm>
            <a:off x="6278563" y="9223530"/>
            <a:ext cx="12711290" cy="28372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4283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ct val="0"/>
              </a:spcAft>
              <a:buClrTx/>
              <a:buSzTx/>
              <a:buFontTx/>
              <a:buNone/>
              <a:tabLst/>
            </a:pPr>
            <a:r>
              <a:rPr kumimoji="0" lang="en-US" altLang="en-US" sz="2800" b="0" i="0" u="none" strike="noStrike" cap="none" normalizeH="0" baseline="0" dirty="0">
                <a:ln>
                  <a:noFill/>
                </a:ln>
                <a:solidFill>
                  <a:srgbClr val="474747"/>
                </a:solidFill>
                <a:effectLst/>
                <a:latin typeface="DejaVu Sans Mono"/>
              </a:rPr>
              <a:t>&lt;hot-folder&gt;</a:t>
            </a:r>
          </a:p>
          <a:p>
            <a:pPr marL="0" marR="0" lvl="0" indent="0" algn="l" defTabSz="914400" rtl="0" eaLnBrk="0" fontAlgn="base" latinLnBrk="0" hangingPunct="0">
              <a:spcBef>
                <a:spcPct val="0"/>
              </a:spcBef>
              <a:spcAft>
                <a:spcPct val="0"/>
              </a:spcAft>
              <a:buClrTx/>
              <a:buSzTx/>
              <a:buFontTx/>
              <a:buNone/>
              <a:tabLst/>
            </a:pPr>
            <a:endParaRPr kumimoji="0" lang="en-US" altLang="en-US" sz="2800" b="0" i="0" u="none" strike="noStrike" cap="none" normalizeH="0" baseline="0" dirty="0">
              <a:ln>
                <a:noFill/>
              </a:ln>
              <a:solidFill>
                <a:srgbClr val="474747"/>
              </a:solidFill>
              <a:effectLst/>
              <a:latin typeface="DejaVu Sans Mono"/>
            </a:endParaRPr>
          </a:p>
          <a:p>
            <a:pPr lvl="1" defTabSz="914400" eaLnBrk="0" fontAlgn="base" hangingPunct="0">
              <a:spcBef>
                <a:spcPct val="0"/>
              </a:spcBef>
              <a:spcAft>
                <a:spcPct val="0"/>
              </a:spcAft>
            </a:pPr>
            <a:r>
              <a:rPr kumimoji="0" lang="en-US" altLang="en-US" sz="2800" b="0" i="0" u="none" strike="noStrike" cap="none" normalizeH="0" baseline="0" dirty="0">
                <a:ln>
                  <a:noFill/>
                </a:ln>
                <a:solidFill>
                  <a:srgbClr val="474747"/>
                </a:solidFill>
                <a:effectLst/>
                <a:latin typeface="DejaVu Sans Mono"/>
              </a:rPr>
              <a:t>&lt;!-- Unique identifier of the Hot Folder. --&gt;</a:t>
            </a:r>
          </a:p>
          <a:p>
            <a:pPr lvl="1" defTabSz="914400" eaLnBrk="0" fontAlgn="base" hangingPunct="0">
              <a:spcBef>
                <a:spcPct val="0"/>
              </a:spcBef>
              <a:spcAft>
                <a:spcPct val="0"/>
              </a:spcAft>
            </a:pPr>
            <a:r>
              <a:rPr kumimoji="0" lang="en-US" altLang="en-US" sz="2800" b="0" i="0" u="none" strike="noStrike" cap="none" normalizeH="0" baseline="0" dirty="0">
                <a:ln>
                  <a:noFill/>
                </a:ln>
                <a:solidFill>
                  <a:srgbClr val="474747"/>
                </a:solidFill>
                <a:effectLst/>
                <a:latin typeface="DejaVu Sans Mono"/>
              </a:rPr>
              <a:t>&lt;id/&gt; </a:t>
            </a:r>
          </a:p>
          <a:p>
            <a:pPr marL="0" marR="0" lvl="0" indent="0" algn="l" defTabSz="914400" rtl="0" eaLnBrk="0" fontAlgn="base" latinLnBrk="0" hangingPunct="0">
              <a:spcBef>
                <a:spcPct val="0"/>
              </a:spcBef>
              <a:spcAft>
                <a:spcPct val="0"/>
              </a:spcAft>
              <a:buClrTx/>
              <a:buSzTx/>
              <a:buFontTx/>
              <a:buNone/>
              <a:tabLst/>
            </a:pPr>
            <a:r>
              <a:rPr kumimoji="0" lang="en-US" altLang="en-US" sz="2800" b="0" i="0" u="none" strike="noStrike" cap="none" normalizeH="0" baseline="0" dirty="0">
                <a:ln>
                  <a:noFill/>
                </a:ln>
                <a:solidFill>
                  <a:srgbClr val="474747"/>
                </a:solidFill>
                <a:effectLst/>
                <a:latin typeface="DejaVu Sans Mono"/>
              </a:rPr>
              <a:t>&lt;/hot-folder&gt;</a:t>
            </a:r>
            <a:r>
              <a:rPr kumimoji="0" lang="en-US" altLang="en-US" sz="6000" b="0" i="0" u="none" strike="noStrike" cap="none" normalizeH="0" baseline="0" dirty="0">
                <a:ln>
                  <a:noFill/>
                </a:ln>
                <a:solidFill>
                  <a:schemeClr val="tx1"/>
                </a:solidFill>
                <a:effectLst/>
              </a:rPr>
              <a:t> </a:t>
            </a:r>
            <a:endParaRPr kumimoji="0" lang="en-US" altLang="en-US" sz="54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278563" y="2243454"/>
            <a:ext cx="16424276" cy="5384199"/>
          </a:xfrm>
          <a:prstGeom prst="rect">
            <a:avLst/>
          </a:prstGeom>
        </p:spPr>
      </p:pic>
    </p:spTree>
    <p:extLst>
      <p:ext uri="{BB962C8B-B14F-4D97-AF65-F5344CB8AC3E}">
        <p14:creationId xmlns:p14="http://schemas.microsoft.com/office/powerpoint/2010/main" val="112338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42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541337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dirty="0" err="1"/>
              <a:t>terminateHelper</a:t>
            </a:r>
            <a:r>
              <a:rPr lang="en-IN" dirty="0"/>
              <a:t>()</a:t>
            </a:r>
          </a:p>
          <a:p>
            <a:pPr lvl="1"/>
            <a:r>
              <a:rPr lang="en-IN" sz="3200" dirty="0"/>
              <a:t>This method removes the FSHelper session associated with the current identifier. </a:t>
            </a:r>
            <a:r>
              <a:rPr lang="en-US" sz="3200" dirty="0"/>
              <a:t>Pass the same unique Identifier for the FSHelper Object which was passed during initialization.</a:t>
            </a:r>
          </a:p>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lvl="2">
              <a:buFont typeface="Arial" panose="020B0604020202020204" pitchFamily="34" charset="0"/>
              <a:buChar char="•"/>
            </a:pPr>
            <a:endParaRPr lang="en-US" sz="32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4" name="Picture 3"/>
          <p:cNvPicPr>
            <a:picLocks noChangeAspect="1"/>
          </p:cNvPicPr>
          <p:nvPr/>
        </p:nvPicPr>
        <p:blipFill>
          <a:blip r:embed="rId2"/>
          <a:stretch>
            <a:fillRect/>
          </a:stretch>
        </p:blipFill>
        <p:spPr>
          <a:xfrm>
            <a:off x="6142725" y="6463358"/>
            <a:ext cx="17540235" cy="6249342"/>
          </a:xfrm>
          <a:prstGeom prst="rect">
            <a:avLst/>
          </a:prstGeom>
        </p:spPr>
      </p:pic>
    </p:spTree>
    <p:extLst>
      <p:ext uri="{BB962C8B-B14F-4D97-AF65-F5344CB8AC3E}">
        <p14:creationId xmlns:p14="http://schemas.microsoft.com/office/powerpoint/2010/main" val="396446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43</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extLst>
              <p:ext uri="{D42A27DB-BD31-4B8C-83A1-F6EECF244321}">
                <p14:modId xmlns:p14="http://schemas.microsoft.com/office/powerpoint/2010/main" val="1778362122"/>
              </p:ext>
            </p:extLst>
          </p:nvPr>
        </p:nvGraphicFramePr>
        <p:xfrm>
          <a:off x="5914800" y="204716"/>
          <a:ext cx="18200470" cy="12875904"/>
        </p:xfrm>
        <a:graphic>
          <a:graphicData uri="http://schemas.openxmlformats.org/drawingml/2006/table">
            <a:tbl>
              <a:tblPr firstRow="1" bandRow="1">
                <a:tableStyleId>{5C22544A-7EE6-4342-B048-85BDC9FD1C3A}</a:tableStyleId>
              </a:tblPr>
              <a:tblGrid>
                <a:gridCol w="1091820">
                  <a:extLst>
                    <a:ext uri="{9D8B030D-6E8A-4147-A177-3AD203B41FA5}">
                      <a16:colId xmlns:a16="http://schemas.microsoft.com/office/drawing/2014/main" val="20000"/>
                    </a:ext>
                  </a:extLst>
                </a:gridCol>
                <a:gridCol w="6309482">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640225">
                <a:tc>
                  <a:txBody>
                    <a:bodyPr/>
                    <a:lstStyle/>
                    <a:p>
                      <a:r>
                        <a:rPr lang="en-US" sz="3200" b="1" dirty="0"/>
                        <a:t>#</a:t>
                      </a:r>
                      <a:endParaRPr lang="en-IN" sz="3200" b="1" dirty="0"/>
                    </a:p>
                  </a:txBody>
                  <a:tcPr/>
                </a:tc>
                <a:tc>
                  <a:txBody>
                    <a:bodyPr/>
                    <a:lstStyle/>
                    <a:p>
                      <a:r>
                        <a:rPr lang="en-US" sz="3200" b="1" dirty="0"/>
                        <a:t>Error Message</a:t>
                      </a:r>
                      <a:r>
                        <a:rPr lang="en-US" sz="3200" b="1" baseline="0"/>
                        <a:t> in WS Log/Console</a:t>
                      </a:r>
                      <a:endParaRPr lang="en-IN" sz="3200" b="1" dirty="0"/>
                    </a:p>
                  </a:txBody>
                  <a:tcPr/>
                </a:tc>
                <a:tc>
                  <a:txBody>
                    <a:bodyPr/>
                    <a:lstStyle/>
                    <a:p>
                      <a:r>
                        <a:rPr lang="en-US" sz="3200" b="1" dirty="0"/>
                        <a:t>Steps to correct it</a:t>
                      </a:r>
                      <a:endParaRPr lang="en-IN" sz="3200" b="1" dirty="0"/>
                    </a:p>
                  </a:txBody>
                  <a:tcPr/>
                </a:tc>
                <a:extLst>
                  <a:ext uri="{0D108BD9-81ED-4DB2-BD59-A6C34878D82A}">
                    <a16:rowId xmlns:a16="http://schemas.microsoft.com/office/drawing/2014/main" val="10000"/>
                  </a:ext>
                </a:extLst>
              </a:tr>
              <a:tr h="1941379">
                <a:tc>
                  <a:txBody>
                    <a:bodyPr/>
                    <a:lstStyle/>
                    <a:p>
                      <a:r>
                        <a:rPr lang="en-US" sz="3200" dirty="0"/>
                        <a:t>1</a:t>
                      </a:r>
                      <a:endParaRPr lang="en-IN" sz="3200" dirty="0"/>
                    </a:p>
                  </a:txBody>
                  <a:tcPr/>
                </a:tc>
                <a:tc>
                  <a:txBody>
                    <a:bodyPr/>
                    <a:lstStyle/>
                    <a:p>
                      <a:r>
                        <a:rPr lang="en-US" sz="3200" kern="1200" dirty="0">
                          <a:solidFill>
                            <a:schemeClr val="dk1"/>
                          </a:solidFill>
                          <a:latin typeface="+mn-lt"/>
                          <a:ea typeface="+mn-ea"/>
                          <a:cs typeface="+mn-cs"/>
                        </a:rPr>
                        <a:t>Failed to open output stream</a:t>
                      </a:r>
                      <a:endParaRPr lang="en-IN" sz="3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Policy Server not reachable. This could be due to incorrect configuration in “tenant config.xml” or SSL certificate error. Verify Policy Server details in config file. Import SSL certificate</a:t>
                      </a:r>
                      <a:r>
                        <a:rPr lang="en-US" sz="3200" baseline="0" dirty="0"/>
                        <a:t> in the JRE folder.</a:t>
                      </a:r>
                      <a:endParaRPr lang="en-US" sz="3200" dirty="0"/>
                    </a:p>
                  </a:txBody>
                  <a:tcPr/>
                </a:tc>
                <a:extLst>
                  <a:ext uri="{0D108BD9-81ED-4DB2-BD59-A6C34878D82A}">
                    <a16:rowId xmlns:a16="http://schemas.microsoft.com/office/drawing/2014/main" val="10001"/>
                  </a:ext>
                </a:extLst>
              </a:tr>
              <a:tr h="1046803">
                <a:tc>
                  <a:txBody>
                    <a:bodyPr/>
                    <a:lstStyle/>
                    <a:p>
                      <a:r>
                        <a:rPr lang="en-US" sz="3200" dirty="0"/>
                        <a:t>2</a:t>
                      </a:r>
                      <a:endParaRPr lang="en-IN" sz="3200" dirty="0"/>
                    </a:p>
                  </a:txBody>
                  <a:tcPr/>
                </a:tc>
                <a:tc>
                  <a:txBody>
                    <a:bodyPr/>
                    <a:lstStyle/>
                    <a:p>
                      <a:r>
                        <a:rPr lang="en-US" sz="3200" dirty="0"/>
                        <a:t>Cannot open file in write mode</a:t>
                      </a:r>
                      <a:endParaRPr lang="en-IN"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File is read only or open. Allow write permissions on the file. Close the file if open.</a:t>
                      </a:r>
                    </a:p>
                  </a:txBody>
                  <a:tcPr/>
                </a:tc>
                <a:extLst>
                  <a:ext uri="{0D108BD9-81ED-4DB2-BD59-A6C34878D82A}">
                    <a16:rowId xmlns:a16="http://schemas.microsoft.com/office/drawing/2014/main" val="10002"/>
                  </a:ext>
                </a:extLst>
              </a:tr>
              <a:tr h="1202054">
                <a:tc>
                  <a:txBody>
                    <a:bodyPr/>
                    <a:lstStyle/>
                    <a:p>
                      <a:r>
                        <a:rPr lang="en-US" sz="3200" dirty="0"/>
                        <a:t>3</a:t>
                      </a:r>
                      <a:endParaRPr lang="en-IN" sz="3200" dirty="0"/>
                    </a:p>
                  </a:txBody>
                  <a:tcPr/>
                </a:tc>
                <a:tc>
                  <a:txBody>
                    <a:bodyPr/>
                    <a:lstStyle/>
                    <a:p>
                      <a:r>
                        <a:rPr lang="en-US" sz="3200" dirty="0"/>
                        <a:t>Unable to Decrypt file contents </a:t>
                      </a:r>
                      <a:endParaRPr lang="en-IN" sz="3200" dirty="0"/>
                    </a:p>
                  </a:txBody>
                  <a:tcPr/>
                </a:tc>
                <a:tc>
                  <a:txBody>
                    <a:bodyPr/>
                    <a:lstStyle/>
                    <a:p>
                      <a:r>
                        <a:rPr lang="en-US" sz="3200" dirty="0"/>
                        <a:t>Unlimited Strength JCE files to be placed</a:t>
                      </a:r>
                      <a:r>
                        <a:rPr lang="en-US" sz="3200" baseline="0" dirty="0"/>
                        <a:t> in JRE folder</a:t>
                      </a:r>
                      <a:endParaRPr lang="en-IN" sz="3200" dirty="0"/>
                    </a:p>
                  </a:txBody>
                  <a:tcPr/>
                </a:tc>
                <a:extLst>
                  <a:ext uri="{0D108BD9-81ED-4DB2-BD59-A6C34878D82A}">
                    <a16:rowId xmlns:a16="http://schemas.microsoft.com/office/drawing/2014/main" val="10003"/>
                  </a:ext>
                </a:extLst>
              </a:tr>
              <a:tr h="1467682">
                <a:tc>
                  <a:txBody>
                    <a:bodyPr/>
                    <a:lstStyle/>
                    <a:p>
                      <a:r>
                        <a:rPr lang="en-US" sz="3200" dirty="0"/>
                        <a:t>4</a:t>
                      </a:r>
                      <a:endParaRPr lang="en-IN" sz="3200" dirty="0"/>
                    </a:p>
                  </a:txBody>
                  <a:tcPr/>
                </a:tc>
                <a:tc>
                  <a:txBody>
                    <a:bodyPr/>
                    <a:lstStyle/>
                    <a:p>
                      <a:r>
                        <a:rPr lang="en-US" sz="3200" kern="1200" dirty="0">
                          <a:solidFill>
                            <a:schemeClr val="dk1"/>
                          </a:solidFill>
                          <a:latin typeface="+mn-lt"/>
                          <a:ea typeface="+mn-ea"/>
                          <a:cs typeface="+mn-cs"/>
                        </a:rPr>
                        <a:t>Failed to authenticate the session.</a:t>
                      </a:r>
                      <a:endParaRPr lang="en-IN" sz="3200" kern="1200" dirty="0">
                        <a:solidFill>
                          <a:schemeClr val="dk1"/>
                        </a:solidFill>
                        <a:latin typeface="+mn-lt"/>
                        <a:ea typeface="+mn-ea"/>
                        <a:cs typeface="+mn-cs"/>
                      </a:endParaRPr>
                    </a:p>
                  </a:txBody>
                  <a:tcPr/>
                </a:tc>
                <a:tc>
                  <a:txBody>
                    <a:bodyPr/>
                    <a:lstStyle/>
                    <a:p>
                      <a:r>
                        <a:rPr lang="en-US" sz="3200" dirty="0"/>
                        <a:t>Check if the </a:t>
                      </a:r>
                      <a:r>
                        <a:rPr lang="en-IN" sz="3200" kern="1200" dirty="0">
                          <a:solidFill>
                            <a:schemeClr val="dk1"/>
                          </a:solidFill>
                          <a:latin typeface="+mn-lt"/>
                          <a:ea typeface="+mn-ea"/>
                          <a:cs typeface="+mn-cs"/>
                        </a:rPr>
                        <a:t>Enterprise Application ID configured in the “tenant config.xml” exists in Policy Server. Ensure correct passphrase is configured.</a:t>
                      </a:r>
                      <a:endParaRPr lang="en-IN" sz="3200" dirty="0"/>
                    </a:p>
                  </a:txBody>
                  <a:tcPr/>
                </a:tc>
                <a:extLst>
                  <a:ext uri="{0D108BD9-81ED-4DB2-BD59-A6C34878D82A}">
                    <a16:rowId xmlns:a16="http://schemas.microsoft.com/office/drawing/2014/main" val="10004"/>
                  </a:ext>
                </a:extLst>
              </a:tr>
              <a:tr h="1202054">
                <a:tc>
                  <a:txBody>
                    <a:bodyPr/>
                    <a:lstStyle/>
                    <a:p>
                      <a:r>
                        <a:rPr lang="en-US" sz="3200" dirty="0"/>
                        <a:t>5</a:t>
                      </a:r>
                      <a:endParaRPr lang="en-IN" sz="3200" dirty="0"/>
                    </a:p>
                  </a:txBody>
                  <a:tcPr/>
                </a:tc>
                <a:tc>
                  <a:txBody>
                    <a:bodyPr/>
                    <a:lstStyle/>
                    <a:p>
                      <a:r>
                        <a:rPr lang="en-IN" sz="3200" kern="1200" dirty="0">
                          <a:solidFill>
                            <a:schemeClr val="dk1"/>
                          </a:solidFill>
                          <a:latin typeface="+mn-lt"/>
                          <a:ea typeface="+mn-ea"/>
                          <a:cs typeface="+mn-cs"/>
                        </a:rPr>
                        <a:t>The Hot Folder with id ‘</a:t>
                      </a:r>
                      <a:r>
                        <a:rPr lang="en-IN" sz="3200" kern="1200" dirty="0" err="1">
                          <a:solidFill>
                            <a:schemeClr val="dk1"/>
                          </a:solidFill>
                          <a:latin typeface="+mn-lt"/>
                          <a:ea typeface="+mn-ea"/>
                          <a:cs typeface="+mn-cs"/>
                        </a:rPr>
                        <a:t>xxxx</a:t>
                      </a:r>
                      <a:r>
                        <a:rPr lang="en-IN" sz="3200" kern="1200" dirty="0">
                          <a:solidFill>
                            <a:schemeClr val="dk1"/>
                          </a:solidFill>
                          <a:latin typeface="+mn-lt"/>
                          <a:ea typeface="+mn-ea"/>
                          <a:cs typeface="+mn-cs"/>
                        </a:rPr>
                        <a:t>' does not exist</a:t>
                      </a:r>
                      <a:endParaRPr lang="en-US" sz="3200" baseline="0" dirty="0"/>
                    </a:p>
                  </a:txBody>
                  <a:tcPr/>
                </a:tc>
                <a:tc>
                  <a:txBody>
                    <a:bodyPr/>
                    <a:lstStyle/>
                    <a:p>
                      <a:r>
                        <a:rPr lang="en-US" sz="3200" dirty="0"/>
                        <a:t>Hot Folder ID entered while running the</a:t>
                      </a:r>
                      <a:r>
                        <a:rPr lang="en-US" sz="3200" baseline="0" dirty="0"/>
                        <a:t> sample code is not correct</a:t>
                      </a:r>
                      <a:r>
                        <a:rPr lang="en-US" sz="3200" dirty="0"/>
                        <a:t> </a:t>
                      </a:r>
                      <a:endParaRPr lang="en-IN" sz="3200" dirty="0"/>
                    </a:p>
                  </a:txBody>
                  <a:tcPr/>
                </a:tc>
                <a:extLst>
                  <a:ext uri="{0D108BD9-81ED-4DB2-BD59-A6C34878D82A}">
                    <a16:rowId xmlns:a16="http://schemas.microsoft.com/office/drawing/2014/main" val="10005"/>
                  </a:ext>
                </a:extLst>
              </a:tr>
              <a:tr h="1202054">
                <a:tc>
                  <a:txBody>
                    <a:bodyPr/>
                    <a:lstStyle/>
                    <a:p>
                      <a:r>
                        <a:rPr lang="en-US" sz="3200" dirty="0"/>
                        <a:t>6</a:t>
                      </a:r>
                      <a:endParaRPr lang="en-IN" sz="3200" dirty="0"/>
                    </a:p>
                  </a:txBody>
                  <a:tcPr/>
                </a:tc>
                <a:tc>
                  <a:txBody>
                    <a:bodyPr/>
                    <a:lstStyle/>
                    <a:p>
                      <a:r>
                        <a:rPr lang="en-IN" sz="3200" kern="1200" dirty="0">
                          <a:solidFill>
                            <a:schemeClr val="dk1"/>
                          </a:solidFill>
                          <a:latin typeface="+mn-lt"/>
                          <a:ea typeface="+mn-ea"/>
                          <a:cs typeface="+mn-cs"/>
                        </a:rPr>
                        <a:t>File is already protected</a:t>
                      </a:r>
                      <a:endParaRPr lang="en-US" sz="3200" baseline="0" dirty="0"/>
                    </a:p>
                  </a:txBody>
                  <a:tcPr/>
                </a:tc>
                <a:tc>
                  <a:txBody>
                    <a:bodyPr/>
                    <a:lstStyle/>
                    <a:p>
                      <a:r>
                        <a:rPr lang="en-US" sz="3200" dirty="0"/>
                        <a:t>The file you are trying to protect is already protected. Please create another file.</a:t>
                      </a:r>
                      <a:endParaRPr lang="en-IN" sz="3200" dirty="0"/>
                    </a:p>
                  </a:txBody>
                  <a:tcPr/>
                </a:tc>
                <a:extLst>
                  <a:ext uri="{0D108BD9-81ED-4DB2-BD59-A6C34878D82A}">
                    <a16:rowId xmlns:a16="http://schemas.microsoft.com/office/drawing/2014/main" val="10006"/>
                  </a:ext>
                </a:extLst>
              </a:tr>
              <a:tr h="1268597">
                <a:tc>
                  <a:txBody>
                    <a:bodyPr/>
                    <a:lstStyle/>
                    <a:p>
                      <a:r>
                        <a:rPr lang="en-US" sz="3200" dirty="0"/>
                        <a:t>7</a:t>
                      </a:r>
                      <a:endParaRPr lang="en-IN" sz="3200" dirty="0"/>
                    </a:p>
                  </a:txBody>
                  <a:tcPr/>
                </a:tc>
                <a:tc>
                  <a:txBody>
                    <a:bodyPr/>
                    <a:lstStyle/>
                    <a:p>
                      <a:r>
                        <a:rPr lang="en-US" sz="3200" kern="1200" dirty="0">
                          <a:solidFill>
                            <a:schemeClr val="dk1"/>
                          </a:solidFill>
                          <a:latin typeface="+mn-lt"/>
                          <a:ea typeface="+mn-ea"/>
                          <a:cs typeface="+mn-cs"/>
                        </a:rPr>
                        <a:t>File is not supported for HTML wrapping!</a:t>
                      </a:r>
                    </a:p>
                  </a:txBody>
                  <a:tcPr/>
                </a:tc>
                <a:tc>
                  <a:txBody>
                    <a:bodyPr/>
                    <a:lstStyle/>
                    <a:p>
                      <a:r>
                        <a:rPr lang="en-US" sz="3200" dirty="0"/>
                        <a:t>The file you are trying to protect and wrap is not supported</a:t>
                      </a:r>
                      <a:r>
                        <a:rPr lang="en-US" sz="3200" baseline="0" dirty="0"/>
                        <a:t>. Use a file with supported extension.</a:t>
                      </a:r>
                      <a:endParaRPr lang="en-IN" sz="3200" dirty="0"/>
                    </a:p>
                  </a:txBody>
                  <a:tcPr/>
                </a:tc>
                <a:extLst>
                  <a:ext uri="{0D108BD9-81ED-4DB2-BD59-A6C34878D82A}">
                    <a16:rowId xmlns:a16="http://schemas.microsoft.com/office/drawing/2014/main" val="10007"/>
                  </a:ext>
                </a:extLst>
              </a:tr>
              <a:tr h="1143000">
                <a:tc>
                  <a:txBody>
                    <a:bodyPr/>
                    <a:lstStyle/>
                    <a:p>
                      <a:r>
                        <a:rPr lang="en-IN" sz="3200" dirty="0"/>
                        <a:t>8</a:t>
                      </a:r>
                    </a:p>
                  </a:txBody>
                  <a:tcPr/>
                </a:tc>
                <a:tc>
                  <a:txBody>
                    <a:bodyPr/>
                    <a:lstStyle/>
                    <a:p>
                      <a:r>
                        <a:rPr lang="en-IN" sz="3200" kern="1200" dirty="0">
                          <a:solidFill>
                            <a:schemeClr val="dk1"/>
                          </a:solidFill>
                          <a:latin typeface="+mn-lt"/>
                          <a:ea typeface="+mn-ea"/>
                          <a:cs typeface="+mn-cs"/>
                        </a:rPr>
                        <a:t>Basic protect feature is not enabled in your policy server</a:t>
                      </a:r>
                      <a:endParaRPr lang="en-US" sz="3200" kern="1200" dirty="0">
                        <a:solidFill>
                          <a:schemeClr val="dk1"/>
                        </a:solidFill>
                        <a:latin typeface="+mn-lt"/>
                        <a:ea typeface="+mn-ea"/>
                        <a:cs typeface="+mn-cs"/>
                      </a:endParaRPr>
                    </a:p>
                  </a:txBody>
                  <a:tcPr/>
                </a:tc>
                <a:tc>
                  <a:txBody>
                    <a:bodyPr/>
                    <a:lstStyle/>
                    <a:p>
                      <a:r>
                        <a:rPr lang="en-IN" sz="3200" dirty="0"/>
                        <a:t>Universal protection must be enabled in the Policy Server to protect and wrap non-standard file formats.</a:t>
                      </a:r>
                    </a:p>
                  </a:txBody>
                  <a:tcPr/>
                </a:tc>
                <a:extLst>
                  <a:ext uri="{0D108BD9-81ED-4DB2-BD59-A6C34878D82A}">
                    <a16:rowId xmlns:a16="http://schemas.microsoft.com/office/drawing/2014/main" val="3657155393"/>
                  </a:ext>
                </a:extLst>
              </a:tr>
              <a:tr h="1143000">
                <a:tc>
                  <a:txBody>
                    <a:bodyPr/>
                    <a:lstStyle/>
                    <a:p>
                      <a:pPr lvl="0">
                        <a:buNone/>
                      </a:pPr>
                      <a:r>
                        <a:rPr lang="en-IN" sz="3200" dirty="0"/>
                        <a:t>9</a:t>
                      </a:r>
                    </a:p>
                  </a:txBody>
                  <a:tcPr/>
                </a:tc>
                <a:tc>
                  <a:txBody>
                    <a:bodyPr/>
                    <a:lstStyle/>
                    <a:p>
                      <a:pPr lvl="0" algn="l">
                        <a:lnSpc>
                          <a:spcPct val="100000"/>
                        </a:lnSpc>
                        <a:spcBef>
                          <a:spcPts val="0"/>
                        </a:spcBef>
                        <a:spcAft>
                          <a:spcPts val="0"/>
                        </a:spcAft>
                        <a:buNone/>
                      </a:pPr>
                      <a:r>
                        <a:rPr lang="en-IN" sz="3200" b="0" i="0" u="none" strike="noStrike" kern="1200" noProof="0" dirty="0"/>
                        <a:t>Content is not allowed in </a:t>
                      </a:r>
                      <a:r>
                        <a:rPr lang="en-IN" sz="3200" b="0" i="0" u="none" strike="noStrike" kern="1200" noProof="0" dirty="0" err="1"/>
                        <a:t>prolog</a:t>
                      </a:r>
                      <a:r>
                        <a:rPr lang="en-IN" sz="3200" b="0" i="0" u="none" strike="noStrike" kern="1200" noProof="0" dirty="0"/>
                        <a:t>.</a:t>
                      </a:r>
                      <a:endParaRPr lang="en-US" dirty="0"/>
                    </a:p>
                    <a:p>
                      <a:pPr lvl="0">
                        <a:buNone/>
                      </a:pPr>
                      <a:r>
                        <a:rPr lang="en-IN" sz="3200" b="0" i="0" u="none" strike="noStrike" kern="1200" noProof="0" dirty="0"/>
                        <a:t>*** Config file should be in UTF-16LE encoding ***</a:t>
                      </a:r>
                      <a:endParaRPr lang="en-IN" dirty="0"/>
                    </a:p>
                  </a:txBody>
                  <a:tcPr/>
                </a:tc>
                <a:tc>
                  <a:txBody>
                    <a:bodyPr/>
                    <a:lstStyle/>
                    <a:p>
                      <a:pPr lvl="0">
                        <a:buNone/>
                      </a:pPr>
                      <a:r>
                        <a:rPr lang="en-IN" sz="3200" dirty="0"/>
                        <a:t>Ensure that the config.xml and tenant config.xml files are UTF-8 encoded.</a:t>
                      </a:r>
                    </a:p>
                  </a:txBody>
                  <a:tcPr/>
                </a:tc>
                <a:extLst>
                  <a:ext uri="{0D108BD9-81ED-4DB2-BD59-A6C34878D82A}">
                    <a16:rowId xmlns:a16="http://schemas.microsoft.com/office/drawing/2014/main" val="1234084940"/>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195900" y="12987717"/>
            <a:ext cx="17745072" cy="1446550"/>
          </a:xfrm>
          <a:prstGeom prst="rect">
            <a:avLst/>
          </a:prstGeom>
        </p:spPr>
        <p:txBody>
          <a:bodyPr wrap="square">
            <a:spAutoFit/>
          </a:bodyPr>
          <a:lstStyle/>
          <a:p>
            <a:r>
              <a:rPr lang="en-IN" sz="4400" dirty="0"/>
              <a:t>In case of any other issue, send the console output to your Seclore contact.</a:t>
            </a:r>
          </a:p>
          <a:p>
            <a:endParaRPr lang="en-IN" sz="4400" dirty="0"/>
          </a:p>
        </p:txBody>
      </p:sp>
    </p:spTree>
    <p:extLst>
      <p:ext uri="{BB962C8B-B14F-4D97-AF65-F5344CB8AC3E}">
        <p14:creationId xmlns:p14="http://schemas.microsoft.com/office/powerpoint/2010/main" val="121756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44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protected and wrapped file</a:t>
            </a:r>
          </a:p>
        </p:txBody>
      </p:sp>
    </p:spTree>
    <p:extLst>
      <p:ext uri="{BB962C8B-B14F-4D97-AF65-F5344CB8AC3E}">
        <p14:creationId xmlns:p14="http://schemas.microsoft.com/office/powerpoint/2010/main" val="136003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2" ma:contentTypeDescription="Create a new document." ma:contentTypeScope="" ma:versionID="01d4d9a268dddd6f35d5ccfe3e66e84e">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4fc207468b3c3fad1dbb76ad59fa8b43"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W2YFHWASA3CM-980698069-207220</_dlc_DocId>
    <_dlc_DocIdUrl xmlns="c1b7b0e5-210c-4fad-a905-21347c3f13a7">
      <Url>https://seclore.sharepoint.com/sites/pdocs/_layouts/15/DocIdRedir.aspx?ID=W2YFHWASA3CM-980698069-207220</Url>
      <Description>W2YFHWASA3CM-980698069-207220</Description>
    </_dlc_DocIdUrl>
    <Open_x0020_with_x0020_Seclore xmlns="76bf5ebd-952c-4faf-ac64-9558a321d64b" xsi:nil="true"/>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Props1.xml><?xml version="1.0" encoding="utf-8"?>
<ds:datastoreItem xmlns:ds="http://schemas.openxmlformats.org/officeDocument/2006/customXml" ds:itemID="{87BC4E21-1F50-4C27-A10A-8A35F0F7C567}">
  <ds:schemaRefs>
    <ds:schemaRef ds:uri="http://schemas.microsoft.com/sharepoint/events"/>
  </ds:schemaRefs>
</ds:datastoreItem>
</file>

<file path=customXml/itemProps2.xml><?xml version="1.0" encoding="utf-8"?>
<ds:datastoreItem xmlns:ds="http://schemas.openxmlformats.org/officeDocument/2006/customXml" ds:itemID="{9AFE1DA5-1884-416E-8A9D-0E6156930233}"/>
</file>

<file path=customXml/itemProps3.xml><?xml version="1.0" encoding="utf-8"?>
<ds:datastoreItem xmlns:ds="http://schemas.openxmlformats.org/officeDocument/2006/customXml" ds:itemID="{49BF5944-8C76-45AD-B8EB-2459F8F605C1}">
  <ds:schemaRefs>
    <ds:schemaRef ds:uri="http://schemas.microsoft.com/sharepoint/v3/contenttype/forms"/>
  </ds:schemaRefs>
</ds:datastoreItem>
</file>

<file path=customXml/itemProps4.xml><?xml version="1.0" encoding="utf-8"?>
<ds:datastoreItem xmlns:ds="http://schemas.openxmlformats.org/officeDocument/2006/customXml" ds:itemID="{D3260611-12C1-47D6-B639-D2E9A7F33AFA}">
  <ds:schemaRefs>
    <ds:schemaRef ds:uri="http://schemas.microsoft.com/office/2006/metadata/properties"/>
    <ds:schemaRef ds:uri="http://schemas.microsoft.com/office/infopath/2007/PartnerControls"/>
    <ds:schemaRef ds:uri="c1b7b0e5-210c-4fad-a905-21347c3f13a7"/>
    <ds:schemaRef ds:uri="76bf5ebd-952c-4faf-ac64-9558a321d64b"/>
  </ds:schemaRefs>
</ds:datastoreItem>
</file>

<file path=docProps/app.xml><?xml version="1.0" encoding="utf-8"?>
<Properties xmlns="http://schemas.openxmlformats.org/officeDocument/2006/extended-properties" xmlns:vt="http://schemas.openxmlformats.org/officeDocument/2006/docPropsVTypes">
  <Template/>
  <TotalTime>28697</TotalTime>
  <Words>3050</Words>
  <Application>Microsoft Office PowerPoint</Application>
  <PresentationFormat>Custom</PresentationFormat>
  <Paragraphs>434</Paragraphs>
  <Slides>45</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Calibri</vt:lpstr>
      <vt:lpstr>Courier New</vt:lpstr>
      <vt:lpstr>DejaVu Sans Mono</vt:lpstr>
      <vt:lpstr>Lucida Grande</vt:lpstr>
      <vt:lpstr>Open Sans Light</vt:lpstr>
      <vt:lpstr>Roboto</vt:lpstr>
      <vt:lpstr>Roboto Light</vt:lpstr>
      <vt:lpstr>Master</vt:lpstr>
      <vt:lpstr>Sample Code Guide - Protect and Wrap with Hot Folder</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Seclore Concepts</vt:lpstr>
      <vt:lpstr>PowerPoint Presentation</vt:lpstr>
      <vt:lpstr>Servers and API license</vt:lpstr>
      <vt:lpstr>Users and Protector license</vt:lpstr>
      <vt:lpstr>Policy</vt:lpstr>
      <vt:lpstr>Policy Continued</vt:lpstr>
      <vt:lpstr>Enterprise Application</vt:lpstr>
      <vt:lpstr>HOT FOLDER</vt:lpstr>
      <vt:lpstr>Creating Hot Folder</vt:lpstr>
      <vt:lpstr>Seclore Agent</vt:lpstr>
      <vt:lpstr>Java Cryptographic Encryption Files (applicable For JAVA 8 and ABOVE)</vt:lpstr>
      <vt:lpstr>Replace in &lt;JRE_FOLDER&gt;/lib/security</vt:lpstr>
      <vt:lpstr>SSL Certificate</vt:lpstr>
      <vt:lpstr>PowerPoint Presentation</vt:lpstr>
      <vt:lpstr>Import the project into an existing workspace in Eclipse</vt:lpstr>
      <vt:lpstr>Configuration: config.xml</vt:lpstr>
      <vt:lpstr>Configuration : tenant config.xml</vt:lpstr>
      <vt:lpstr>Executing Sample Code</vt:lpstr>
      <vt:lpstr>Executing Sample Code – Protection + HTML Wrap</vt:lpstr>
      <vt:lpstr>PowerPoint Presentation</vt:lpstr>
      <vt:lpstr>Verify File is Protected and Wrapped</vt:lpstr>
      <vt:lpstr>Viewing  the Protected and Wrapped File – Without Agent</vt:lpstr>
      <vt:lpstr>Viewing  the Protected and Wrapped File – With Agent</vt:lpstr>
      <vt:lpstr>PowerPoint Presentation</vt:lpstr>
      <vt:lpstr>Protect and Wrap Approach</vt:lpstr>
      <vt:lpstr>Initialize</vt:lpstr>
      <vt:lpstr>Initialize</vt:lpstr>
      <vt:lpstr>Precheck I</vt:lpstr>
      <vt:lpstr>Precheck II</vt:lpstr>
      <vt:lpstr>Protect and Wrap</vt:lpstr>
      <vt:lpstr>Protect and Wrap Inputs</vt:lpstr>
      <vt:lpstr>Protect xml- Reference from Sample Code</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1956</cp:revision>
  <cp:lastPrinted>2017-06-27T20:37:33Z</cp:lastPrinted>
  <dcterms:created xsi:type="dcterms:W3CDTF">2014-12-02T17:36:54Z</dcterms:created>
  <dcterms:modified xsi:type="dcterms:W3CDTF">2021-07-06T11:31:27Z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2168ba15-6fb3-4905-9387-bc4d6163b6dd</vt:lpwstr>
  </property>
</Properties>
</file>