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47"/>
  </p:notesMasterIdLst>
  <p:handoutMasterIdLst>
    <p:handoutMasterId r:id="rId48"/>
  </p:handoutMasterIdLst>
  <p:sldIdLst>
    <p:sldId id="359" r:id="rId6"/>
    <p:sldId id="735" r:id="rId7"/>
    <p:sldId id="753" r:id="rId8"/>
    <p:sldId id="710" r:id="rId9"/>
    <p:sldId id="737" r:id="rId10"/>
    <p:sldId id="736" r:id="rId11"/>
    <p:sldId id="738" r:id="rId12"/>
    <p:sldId id="739" r:id="rId13"/>
    <p:sldId id="740" r:id="rId14"/>
    <p:sldId id="687" r:id="rId15"/>
    <p:sldId id="612" r:id="rId16"/>
    <p:sldId id="711" r:id="rId17"/>
    <p:sldId id="647" r:id="rId18"/>
    <p:sldId id="690" r:id="rId19"/>
    <p:sldId id="688" r:id="rId20"/>
    <p:sldId id="707" r:id="rId21"/>
    <p:sldId id="712" r:id="rId22"/>
    <p:sldId id="648" r:id="rId23"/>
    <p:sldId id="649" r:id="rId24"/>
    <p:sldId id="652" r:id="rId25"/>
    <p:sldId id="698" r:id="rId26"/>
    <p:sldId id="650" r:id="rId27"/>
    <p:sldId id="708" r:id="rId28"/>
    <p:sldId id="713" r:id="rId29"/>
    <p:sldId id="714" r:id="rId30"/>
    <p:sldId id="692" r:id="rId31"/>
    <p:sldId id="693" r:id="rId32"/>
    <p:sldId id="715" r:id="rId33"/>
    <p:sldId id="726" r:id="rId34"/>
    <p:sldId id="727" r:id="rId35"/>
    <p:sldId id="741" r:id="rId36"/>
    <p:sldId id="742" r:id="rId37"/>
    <p:sldId id="729" r:id="rId38"/>
    <p:sldId id="743" r:id="rId39"/>
    <p:sldId id="744" r:id="rId40"/>
    <p:sldId id="734" r:id="rId41"/>
    <p:sldId id="732" r:id="rId42"/>
    <p:sldId id="725" r:id="rId43"/>
    <p:sldId id="696" r:id="rId44"/>
    <p:sldId id="697" r:id="rId45"/>
    <p:sldId id="374" r:id="rId46"/>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35"/>
            <p14:sldId id="753"/>
            <p14:sldId id="710"/>
            <p14:sldId id="737"/>
            <p14:sldId id="736"/>
            <p14:sldId id="738"/>
            <p14:sldId id="739"/>
            <p14:sldId id="740"/>
            <p14:sldId id="687"/>
            <p14:sldId id="612"/>
            <p14:sldId id="711"/>
            <p14:sldId id="647"/>
            <p14:sldId id="690"/>
            <p14:sldId id="688"/>
            <p14:sldId id="707"/>
            <p14:sldId id="712"/>
            <p14:sldId id="648"/>
            <p14:sldId id="649"/>
            <p14:sldId id="652"/>
            <p14:sldId id="698"/>
            <p14:sldId id="650"/>
            <p14:sldId id="708"/>
            <p14:sldId id="713"/>
            <p14:sldId id="714"/>
            <p14:sldId id="692"/>
            <p14:sldId id="693"/>
            <p14:sldId id="715"/>
            <p14:sldId id="726"/>
            <p14:sldId id="727"/>
            <p14:sldId id="741"/>
            <p14:sldId id="742"/>
            <p14:sldId id="729"/>
            <p14:sldId id="743"/>
            <p14:sldId id="744"/>
            <p14:sldId id="734"/>
            <p14:sldId id="732"/>
            <p14:sldId id="725"/>
            <p14:sldId id="696"/>
            <p14:sldId id="697"/>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3A3A"/>
    <a:srgbClr val="E03A3E"/>
    <a:srgbClr val="1D7367"/>
    <a:srgbClr val="D6DFE5"/>
    <a:srgbClr val="E66504"/>
    <a:srgbClr val="355161"/>
    <a:srgbClr val="F9D6D8"/>
    <a:srgbClr val="FDF1F2"/>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74" autoAdjust="0"/>
    <p:restoredTop sz="94249" autoAdjust="0"/>
  </p:normalViewPr>
  <p:slideViewPr>
    <p:cSldViewPr snapToGrid="0" snapToObjects="1">
      <p:cViewPr varScale="1">
        <p:scale>
          <a:sx n="31" d="100"/>
          <a:sy n="31" d="100"/>
        </p:scale>
        <p:origin x="1044" y="72"/>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43093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10</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17</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24</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28</a:t>
            </a:fld>
            <a:endParaRPr lang="en-US" altLang="en-US" dirty="0"/>
          </a:p>
        </p:txBody>
      </p:sp>
    </p:spTree>
    <p:extLst>
      <p:ext uri="{BB962C8B-B14F-4D97-AF65-F5344CB8AC3E}">
        <p14:creationId xmlns:p14="http://schemas.microsoft.com/office/powerpoint/2010/main" val="1056171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50.stringsend.com/app50"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hyperlink" Target="mailto:support@Seclore.com"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a:t>
            </a:r>
            <a:r>
              <a:rPr lang="en-IN" sz="6000" dirty="0"/>
              <a:t>Protect &amp; Wrap with Independent Rights</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using Enterprise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723631" y="800101"/>
            <a:ext cx="17025091" cy="11060112"/>
          </a:xfrm>
        </p:spPr>
        <p:txBody>
          <a:bodyPr/>
          <a:lstStyle/>
          <a:p>
            <a:r>
              <a:rPr lang="en-IN" sz="4000" dirty="0"/>
              <a:t>This Sample Code will help you understand the protection and html wrapping flow using Seclore Java SDK</a:t>
            </a:r>
          </a:p>
          <a:p>
            <a:endParaRPr lang="en-IN" sz="4000" dirty="0"/>
          </a:p>
          <a:p>
            <a:r>
              <a:rPr lang="en-IN" sz="4000" dirty="0"/>
              <a:t>The protection type used in this sample code will allow you to define permission for an user or group during the protection. This protection type is known as Protect with Independent Rights.</a:t>
            </a:r>
          </a:p>
          <a:p>
            <a:endParaRPr lang="en-IN" sz="4000" dirty="0"/>
          </a:p>
          <a:p>
            <a:r>
              <a:rPr lang="en-IN" sz="4000" dirty="0"/>
              <a:t>You are expected to know the basic concepts of Seclore such as </a:t>
            </a:r>
          </a:p>
          <a:p>
            <a:pPr lvl="1"/>
            <a:r>
              <a:rPr lang="en-IN" dirty="0"/>
              <a:t>Policy Server</a:t>
            </a:r>
          </a:p>
          <a:p>
            <a:pPr lvl="1"/>
            <a:r>
              <a:rPr lang="en-IN" dirty="0"/>
              <a:t>Lite Online Editor</a:t>
            </a:r>
          </a:p>
          <a:p>
            <a:pPr lvl="1"/>
            <a:r>
              <a:rPr lang="en-IN" dirty="0"/>
              <a:t>File Owner</a:t>
            </a:r>
          </a:p>
          <a:p>
            <a:pPr lvl="1"/>
            <a:r>
              <a:rPr lang="en-IN" dirty="0"/>
              <a:t>IRM Permissions</a:t>
            </a:r>
          </a:p>
          <a:p>
            <a:pPr lvl="1"/>
            <a:r>
              <a:rPr lang="en-IN" dirty="0"/>
              <a:t>Seclore Agent</a:t>
            </a:r>
          </a:p>
          <a:p>
            <a:pPr lvl="1"/>
            <a:r>
              <a:rPr lang="en-IN" dirty="0"/>
              <a:t>HTML Wrapping</a:t>
            </a:r>
          </a:p>
          <a:p>
            <a:pPr lvl="1"/>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88990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1046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7177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a:p>
            <a:endParaRPr lang="en-US" dirty="0"/>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63797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dirty="0"/>
              <a:t>Server SDK</a:t>
            </a:r>
          </a:p>
        </p:txBody>
      </p:sp>
      <p:sp>
        <p:nvSpPr>
          <p:cNvPr id="4" name="Text Placeholder 3">
            <a:extLst>
              <a:ext uri="{FF2B5EF4-FFF2-40B4-BE49-F238E27FC236}">
                <a16:creationId xmlns:a16="http://schemas.microsoft.com/office/drawing/2014/main" id="{86A50109-775B-481C-A0D7-0396EC9F4F95}"/>
              </a:ext>
            </a:extLst>
          </p:cNvPr>
          <p:cNvSpPr>
            <a:spLocks noGrp="1"/>
          </p:cNvSpPr>
          <p:nvPr>
            <p:ph type="body" sz="quarter" idx="11"/>
          </p:nvPr>
        </p:nvSpPr>
        <p:spPr/>
        <p:txBody>
          <a:bodyPr/>
          <a:lstStyle/>
          <a:p>
            <a:r>
              <a:rPr lang="en-IN" dirty="0"/>
              <a:t>Server SDKs</a:t>
            </a:r>
          </a:p>
        </p:txBody>
      </p:sp>
      <p:sp>
        <p:nvSpPr>
          <p:cNvPr id="5" name="Text Placeholder 4">
            <a:extLst>
              <a:ext uri="{FF2B5EF4-FFF2-40B4-BE49-F238E27FC236}">
                <a16:creationId xmlns:a16="http://schemas.microsoft.com/office/drawing/2014/main" id="{3423A99A-6612-4F8D-A48F-0A45E51CBEC6}"/>
              </a:ext>
            </a:extLst>
          </p:cNvPr>
          <p:cNvSpPr>
            <a:spLocks noGrp="1"/>
          </p:cNvSpPr>
          <p:nvPr>
            <p:ph type="body" sz="quarter" idx="12"/>
          </p:nvPr>
        </p:nvSpPr>
        <p:spPr/>
        <p:txBody>
          <a:bodyPr/>
          <a:lstStyle/>
          <a:p>
            <a:endParaRPr lang="en-IN"/>
          </a:p>
        </p:txBody>
      </p:sp>
      <p:graphicFrame>
        <p:nvGraphicFramePr>
          <p:cNvPr id="8" name="Table 7"/>
          <p:cNvGraphicFramePr>
            <a:graphicFrameLocks noGrp="1"/>
          </p:cNvGraphicFramePr>
          <p:nvPr>
            <p:extLst>
              <p:ext uri="{D42A27DB-BD31-4B8C-83A1-F6EECF244321}">
                <p14:modId xmlns:p14="http://schemas.microsoft.com/office/powerpoint/2010/main" val="2064872175"/>
              </p:ext>
            </p:extLst>
          </p:nvPr>
        </p:nvGraphicFramePr>
        <p:xfrm>
          <a:off x="6909700" y="4556527"/>
          <a:ext cx="16258116" cy="5044440"/>
        </p:xfrm>
        <a:graphic>
          <a:graphicData uri="http://schemas.openxmlformats.org/drawingml/2006/table">
            <a:tbl>
              <a:tblPr firstRow="1" bandRow="1">
                <a:tableStyleId>{5C22544A-7EE6-4342-B048-85BDC9FD1C3A}</a:tableStyleId>
              </a:tblPr>
              <a:tblGrid>
                <a:gridCol w="5419372">
                  <a:extLst>
                    <a:ext uri="{9D8B030D-6E8A-4147-A177-3AD203B41FA5}">
                      <a16:colId xmlns:a16="http://schemas.microsoft.com/office/drawing/2014/main" val="688539783"/>
                    </a:ext>
                  </a:extLst>
                </a:gridCol>
                <a:gridCol w="5419372">
                  <a:extLst>
                    <a:ext uri="{9D8B030D-6E8A-4147-A177-3AD203B41FA5}">
                      <a16:colId xmlns:a16="http://schemas.microsoft.com/office/drawing/2014/main" val="3713933330"/>
                    </a:ext>
                  </a:extLst>
                </a:gridCol>
                <a:gridCol w="5419372">
                  <a:extLst>
                    <a:ext uri="{9D8B030D-6E8A-4147-A177-3AD203B41FA5}">
                      <a16:colId xmlns:a16="http://schemas.microsoft.com/office/drawing/2014/main" val="3705342394"/>
                    </a:ext>
                  </a:extLst>
                </a:gridCol>
              </a:tblGrid>
              <a:tr h="370840">
                <a:tc>
                  <a:txBody>
                    <a:bodyPr/>
                    <a:lstStyle/>
                    <a:p>
                      <a:endParaRPr lang="en-IN" dirty="0"/>
                    </a:p>
                  </a:txBody>
                  <a:tcPr/>
                </a:tc>
                <a:tc>
                  <a:txBody>
                    <a:bodyPr/>
                    <a:lstStyle/>
                    <a:p>
                      <a:r>
                        <a:rPr lang="en-US" dirty="0"/>
                        <a:t>.NET</a:t>
                      </a:r>
                      <a:endParaRPr lang="en-IN" dirty="0"/>
                    </a:p>
                  </a:txBody>
                  <a:tcPr/>
                </a:tc>
                <a:tc>
                  <a:txBody>
                    <a:bodyPr/>
                    <a:lstStyle/>
                    <a:p>
                      <a:r>
                        <a:rPr lang="en-US" dirty="0"/>
                        <a:t>JAVA</a:t>
                      </a:r>
                      <a:endParaRPr lang="en-IN" dirty="0"/>
                    </a:p>
                  </a:txBody>
                  <a:tcPr/>
                </a:tc>
                <a:extLst>
                  <a:ext uri="{0D108BD9-81ED-4DB2-BD59-A6C34878D82A}">
                    <a16:rowId xmlns:a16="http://schemas.microsoft.com/office/drawing/2014/main" val="2469427632"/>
                  </a:ext>
                </a:extLst>
              </a:tr>
              <a:tr h="370840">
                <a:tc>
                  <a:txBody>
                    <a:bodyPr/>
                    <a:lstStyle/>
                    <a:p>
                      <a:r>
                        <a:rPr lang="en-US" dirty="0"/>
                        <a:t>Build Platform</a:t>
                      </a:r>
                      <a:endParaRPr lang="en-IN" dirty="0"/>
                    </a:p>
                  </a:txBody>
                  <a:tcPr/>
                </a:tc>
                <a:tc>
                  <a:txBody>
                    <a:bodyPr/>
                    <a:lstStyle/>
                    <a:p>
                      <a:r>
                        <a:rPr lang="en-US" dirty="0"/>
                        <a:t>.NET Framework</a:t>
                      </a:r>
                      <a:r>
                        <a:rPr lang="en-US" baseline="0" dirty="0"/>
                        <a:t> 3.5</a:t>
                      </a:r>
                      <a:endParaRPr lang="en-IN" dirty="0"/>
                    </a:p>
                  </a:txBody>
                  <a:tcPr/>
                </a:tc>
                <a:tc>
                  <a:txBody>
                    <a:bodyPr/>
                    <a:lstStyle/>
                    <a:p>
                      <a:r>
                        <a:rPr lang="en-US" dirty="0"/>
                        <a:t>JDK 8</a:t>
                      </a:r>
                      <a:endParaRPr lang="en-IN" dirty="0"/>
                    </a:p>
                  </a:txBody>
                  <a:tcPr/>
                </a:tc>
                <a:extLst>
                  <a:ext uri="{0D108BD9-81ED-4DB2-BD59-A6C34878D82A}">
                    <a16:rowId xmlns:a16="http://schemas.microsoft.com/office/drawing/2014/main" val="1145296293"/>
                  </a:ext>
                </a:extLst>
              </a:tr>
              <a:tr h="370840">
                <a:tc>
                  <a:txBody>
                    <a:bodyPr/>
                    <a:lstStyle/>
                    <a:p>
                      <a:r>
                        <a:rPr lang="en-US" dirty="0"/>
                        <a:t>Platform Support</a:t>
                      </a:r>
                      <a:endParaRPr lang="en-IN" dirty="0"/>
                    </a:p>
                  </a:txBody>
                  <a:tcPr/>
                </a:tc>
                <a:tc>
                  <a:txBody>
                    <a:bodyPr/>
                    <a:lstStyle/>
                    <a:p>
                      <a:r>
                        <a:rPr lang="en-US" dirty="0"/>
                        <a:t>Integrating application to be .NET 3.5 &amp; above</a:t>
                      </a:r>
                      <a:endParaRPr lang="en-IN" dirty="0"/>
                    </a:p>
                  </a:txBody>
                  <a:tcPr/>
                </a:tc>
                <a:tc>
                  <a:txBody>
                    <a:bodyPr/>
                    <a:lstStyle/>
                    <a:p>
                      <a:r>
                        <a:rPr lang="en-US" dirty="0"/>
                        <a:t>Integrating application to be JDK 8</a:t>
                      </a:r>
                      <a:r>
                        <a:rPr lang="en-US" baseline="0" dirty="0"/>
                        <a:t> &amp; above</a:t>
                      </a:r>
                      <a:endParaRPr lang="en-IN" dirty="0"/>
                    </a:p>
                  </a:txBody>
                  <a:tcPr/>
                </a:tc>
                <a:extLst>
                  <a:ext uri="{0D108BD9-81ED-4DB2-BD59-A6C34878D82A}">
                    <a16:rowId xmlns:a16="http://schemas.microsoft.com/office/drawing/2014/main" val="1719268102"/>
                  </a:ext>
                </a:extLst>
              </a:tr>
              <a:tr h="370840">
                <a:tc>
                  <a:txBody>
                    <a:bodyPr/>
                    <a:lstStyle/>
                    <a:p>
                      <a:r>
                        <a:rPr lang="en-US" dirty="0"/>
                        <a:t>OS Support</a:t>
                      </a:r>
                      <a:endParaRPr lang="en-IN" dirty="0"/>
                    </a:p>
                  </a:txBody>
                  <a:tcPr/>
                </a:tc>
                <a:tc>
                  <a:txBody>
                    <a:bodyPr/>
                    <a:lstStyle/>
                    <a:p>
                      <a:r>
                        <a:rPr lang="en-US" dirty="0"/>
                        <a:t>Windows</a:t>
                      </a:r>
                      <a:endParaRPr lang="en-IN" dirty="0"/>
                    </a:p>
                  </a:txBody>
                  <a:tcPr/>
                </a:tc>
                <a:tc>
                  <a:txBody>
                    <a:bodyPr/>
                    <a:lstStyle/>
                    <a:p>
                      <a:r>
                        <a:rPr lang="en-US" dirty="0"/>
                        <a:t>Windows, Linux</a:t>
                      </a:r>
                      <a:endParaRPr lang="en-IN" dirty="0"/>
                    </a:p>
                  </a:txBody>
                  <a:tcPr/>
                </a:tc>
                <a:extLst>
                  <a:ext uri="{0D108BD9-81ED-4DB2-BD59-A6C34878D82A}">
                    <a16:rowId xmlns:a16="http://schemas.microsoft.com/office/drawing/2014/main" val="3467795213"/>
                  </a:ext>
                </a:extLst>
              </a:tr>
              <a:tr h="370840">
                <a:tc>
                  <a:txBody>
                    <a:bodyPr/>
                    <a:lstStyle/>
                    <a:p>
                      <a:r>
                        <a:rPr lang="en-US" dirty="0"/>
                        <a:t>Compliance</a:t>
                      </a:r>
                      <a:endParaRPr lang="en-IN" dirty="0"/>
                    </a:p>
                  </a:txBody>
                  <a:tcPr/>
                </a:tc>
                <a:tc>
                  <a:txBody>
                    <a:bodyPr/>
                    <a:lstStyle/>
                    <a:p>
                      <a:r>
                        <a:rPr lang="en-US" dirty="0"/>
                        <a:t>Uses FIPS</a:t>
                      </a:r>
                      <a:r>
                        <a:rPr lang="en-US" baseline="0" dirty="0"/>
                        <a:t> compliant Algorithm</a:t>
                      </a:r>
                      <a:endParaRPr lang="en-IN" dirty="0"/>
                    </a:p>
                  </a:txBody>
                  <a:tcPr/>
                </a:tc>
                <a:tc>
                  <a:txBody>
                    <a:bodyPr/>
                    <a:lstStyle/>
                    <a:p>
                      <a:pPr marL="0" marR="0" lvl="0" indent="0" algn="l" defTabSz="1087444" rtl="0" eaLnBrk="1" fontAlgn="auto" latinLnBrk="0" hangingPunct="1">
                        <a:lnSpc>
                          <a:spcPct val="100000"/>
                        </a:lnSpc>
                        <a:spcBef>
                          <a:spcPts val="0"/>
                        </a:spcBef>
                        <a:spcAft>
                          <a:spcPts val="0"/>
                        </a:spcAft>
                        <a:buClrTx/>
                        <a:buSzTx/>
                        <a:buFontTx/>
                        <a:buNone/>
                        <a:tabLst/>
                        <a:defRPr/>
                      </a:pPr>
                      <a:r>
                        <a:rPr lang="en-US" dirty="0"/>
                        <a:t>Uses FIPS</a:t>
                      </a:r>
                      <a:r>
                        <a:rPr lang="en-US" baseline="0" dirty="0"/>
                        <a:t> compliant Algorithm</a:t>
                      </a:r>
                      <a:endParaRPr lang="en-IN" dirty="0"/>
                    </a:p>
                  </a:txBody>
                  <a:tcPr/>
                </a:tc>
                <a:extLst>
                  <a:ext uri="{0D108BD9-81ED-4DB2-BD59-A6C34878D82A}">
                    <a16:rowId xmlns:a16="http://schemas.microsoft.com/office/drawing/2014/main" val="878399861"/>
                  </a:ext>
                </a:extLst>
              </a:tr>
            </a:tbl>
          </a:graphicData>
        </a:graphic>
      </p:graphicFrame>
    </p:spTree>
    <p:extLst>
      <p:ext uri="{BB962C8B-B14F-4D97-AF65-F5344CB8AC3E}">
        <p14:creationId xmlns:p14="http://schemas.microsoft.com/office/powerpoint/2010/main" val="175130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10</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11</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Servers and API license</a:t>
            </a:r>
          </a:p>
        </p:txBody>
      </p:sp>
      <p:sp>
        <p:nvSpPr>
          <p:cNvPr id="7" name="Text Placeholder 6">
            <a:extLst>
              <a:ext uri="{FF2B5EF4-FFF2-40B4-BE49-F238E27FC236}">
                <a16:creationId xmlns:a16="http://schemas.microsoft.com/office/drawing/2014/main" id="{B2E3994A-19AC-402F-A54C-88120C0D2552}"/>
              </a:ext>
            </a:extLst>
          </p:cNvPr>
          <p:cNvSpPr>
            <a:spLocks noGrp="1"/>
          </p:cNvSpPr>
          <p:nvPr>
            <p:ph type="body" sz="quarter" idx="11"/>
          </p:nvPr>
        </p:nvSpPr>
        <p:spPr>
          <a:xfrm>
            <a:off x="5943600" y="559994"/>
            <a:ext cx="17805123" cy="11355781"/>
          </a:xfrm>
        </p:spPr>
        <p:txBody>
          <a:bodyPr/>
          <a:lstStyle/>
          <a:p>
            <a:r>
              <a:rPr lang="en-US" sz="5400" dirty="0"/>
              <a:t>Policy Server and Lite Online Editor</a:t>
            </a:r>
          </a:p>
          <a:p>
            <a:pPr lvl="1"/>
            <a:r>
              <a:rPr lang="en-US" sz="3600" dirty="0"/>
              <a:t>Identify the </a:t>
            </a:r>
            <a:r>
              <a:rPr lang="en-US" sz="3600" dirty="0" err="1"/>
              <a:t>PolicyServer</a:t>
            </a:r>
            <a:r>
              <a:rPr lang="en-US" sz="3600" dirty="0"/>
              <a:t>(PS) deployed/used by your organization on which this exercise is to be carried out.</a:t>
            </a:r>
          </a:p>
          <a:p>
            <a:pPr lvl="2"/>
            <a:r>
              <a:rPr lang="en-US" sz="2800" dirty="0"/>
              <a:t>Check with your IT security team or contact your Seclore Point of Contact for this </a:t>
            </a:r>
          </a:p>
          <a:p>
            <a:pPr lvl="1"/>
            <a:r>
              <a:rPr lang="en-US" sz="3600" dirty="0"/>
              <a:t>This is usually done on a UAT/Test PS , but can also be done in the production PS</a:t>
            </a:r>
          </a:p>
          <a:p>
            <a:pPr lvl="1"/>
            <a:r>
              <a:rPr lang="en-US" sz="3600" dirty="0"/>
              <a:t>Check if the Seclore Policy Server is accessible. Note the URL.</a:t>
            </a:r>
          </a:p>
          <a:p>
            <a:endParaRPr lang="en-US" sz="6000" dirty="0"/>
          </a:p>
          <a:p>
            <a:r>
              <a:rPr lang="en-US" sz="5400" dirty="0"/>
              <a:t>API License </a:t>
            </a:r>
          </a:p>
          <a:p>
            <a:pPr lvl="1"/>
            <a:r>
              <a:rPr lang="en-US" sz="3600" dirty="0"/>
              <a:t>Your organization will require an API license to use Seclore APIs for Integration. </a:t>
            </a:r>
          </a:p>
          <a:p>
            <a:pPr lvl="1"/>
            <a:r>
              <a:rPr lang="en-US" sz="3600" dirty="0"/>
              <a:t>You can check this yourself if you have access to the Policy Server as root/sysadmin user. Below are the steps to follow to check this out</a:t>
            </a:r>
          </a:p>
          <a:p>
            <a:pPr lvl="2"/>
            <a:r>
              <a:rPr lang="en-US" sz="2800" dirty="0"/>
              <a:t>As Root/Sysadmin:</a:t>
            </a:r>
          </a:p>
          <a:p>
            <a:pPr lvl="2"/>
            <a:r>
              <a:rPr lang="en-US" sz="2800" dirty="0"/>
              <a:t>Login to PS using the sysadmin URL</a:t>
            </a:r>
          </a:p>
          <a:p>
            <a:pPr lvl="2"/>
            <a:r>
              <a:rPr lang="en-US" sz="2800" dirty="0"/>
              <a:t>Click on ‘License’ tab</a:t>
            </a:r>
          </a:p>
          <a:p>
            <a:pPr lvl="2"/>
            <a:r>
              <a:rPr lang="en-US" sz="2800" dirty="0"/>
              <a:t>Check of ‘</a:t>
            </a:r>
            <a:r>
              <a:rPr lang="en-US" sz="2800" dirty="0" err="1"/>
              <a:t>WebServices</a:t>
            </a:r>
            <a:r>
              <a:rPr lang="en-US" sz="2800" dirty="0"/>
              <a:t> Client’ exists under Application List</a:t>
            </a:r>
          </a:p>
        </p:txBody>
      </p:sp>
      <p:sp>
        <p:nvSpPr>
          <p:cNvPr id="19" name="Text Placeholder 18">
            <a:extLst>
              <a:ext uri="{FF2B5EF4-FFF2-40B4-BE49-F238E27FC236}">
                <a16:creationId xmlns:a16="http://schemas.microsoft.com/office/drawing/2014/main" id="{3B0494FE-400F-4BC4-863A-EEBDC3193298}"/>
              </a:ext>
            </a:extLst>
          </p:cNvPr>
          <p:cNvSpPr>
            <a:spLocks noGrp="1"/>
          </p:cNvSpPr>
          <p:nvPr>
            <p:ph type="body" sz="quarter" idx="12"/>
          </p:nvPr>
        </p:nvSpPr>
        <p:spPr/>
        <p:txBody>
          <a:bodyPr/>
          <a:lstStyle/>
          <a:p>
            <a:endParaRPr lang="en-IN"/>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pic>
        <p:nvPicPr>
          <p:cNvPr id="43" name="Google Shape;95;p2">
            <a:extLst>
              <a:ext uri="{FF2B5EF4-FFF2-40B4-BE49-F238E27FC236}">
                <a16:creationId xmlns:a16="http://schemas.microsoft.com/office/drawing/2014/main" id="{82780E63-C090-4373-B41D-FBA4CE4CC75B}"/>
              </a:ext>
            </a:extLst>
          </p:cNvPr>
          <p:cNvPicPr preferRelativeResize="0"/>
          <p:nvPr/>
        </p:nvPicPr>
        <p:blipFill rotWithShape="1">
          <a:blip r:embed="rId4">
            <a:alphaModFix/>
          </a:blip>
          <a:srcRect/>
          <a:stretch/>
        </p:blipFill>
        <p:spPr>
          <a:xfrm>
            <a:off x="15795525" y="8172450"/>
            <a:ext cx="8528050" cy="4122748"/>
          </a:xfrm>
          <a:prstGeom prst="rect">
            <a:avLst/>
          </a:prstGeom>
          <a:noFill/>
          <a:ln w="9525" cap="flat" cmpd="sng">
            <a:solidFill>
              <a:srgbClr val="D8D8D8"/>
            </a:solidFill>
            <a:prstDash val="solid"/>
            <a:round/>
            <a:headEnd type="none" w="sm" len="sm"/>
            <a:tailEnd type="none" w="sm" len="sm"/>
          </a:ln>
        </p:spPr>
      </p:pic>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AA8B2C-60C9-46DC-8831-6537579A639A}"/>
              </a:ext>
            </a:extLst>
          </p:cNvPr>
          <p:cNvSpPr>
            <a:spLocks noGrp="1"/>
          </p:cNvSpPr>
          <p:nvPr>
            <p:ph type="sldNum" sz="quarter" idx="10"/>
          </p:nvPr>
        </p:nvSpPr>
        <p:spPr/>
        <p:txBody>
          <a:bodyPr/>
          <a:lstStyle/>
          <a:p>
            <a:fld id="{DBE3E345-DE5E-4044-8635-14DAD031CBDE}" type="slidenum">
              <a:rPr lang="en-US" smtClean="0"/>
              <a:pPr/>
              <a:t>12</a:t>
            </a:fld>
            <a:endParaRPr lang="en-US" dirty="0"/>
          </a:p>
        </p:txBody>
      </p:sp>
      <p:sp>
        <p:nvSpPr>
          <p:cNvPr id="3" name="Title 2">
            <a:extLst>
              <a:ext uri="{FF2B5EF4-FFF2-40B4-BE49-F238E27FC236}">
                <a16:creationId xmlns:a16="http://schemas.microsoft.com/office/drawing/2014/main" id="{618A8430-A80F-4BEE-ADDB-981759789834}"/>
              </a:ext>
            </a:extLst>
          </p:cNvPr>
          <p:cNvSpPr>
            <a:spLocks noGrp="1"/>
          </p:cNvSpPr>
          <p:nvPr>
            <p:ph type="title"/>
          </p:nvPr>
        </p:nvSpPr>
        <p:spPr/>
        <p:txBody>
          <a:bodyPr/>
          <a:lstStyle/>
          <a:p>
            <a:r>
              <a:rPr lang="en-US" dirty="0"/>
              <a:t>Users and Protector license</a:t>
            </a:r>
            <a:endParaRPr lang="en-IN" dirty="0"/>
          </a:p>
        </p:txBody>
      </p:sp>
      <p:sp>
        <p:nvSpPr>
          <p:cNvPr id="4" name="Text Placeholder 3">
            <a:extLst>
              <a:ext uri="{FF2B5EF4-FFF2-40B4-BE49-F238E27FC236}">
                <a16:creationId xmlns:a16="http://schemas.microsoft.com/office/drawing/2014/main" id="{A679E031-7DD0-4019-A194-19E1F94AC0C2}"/>
              </a:ext>
            </a:extLst>
          </p:cNvPr>
          <p:cNvSpPr>
            <a:spLocks noGrp="1"/>
          </p:cNvSpPr>
          <p:nvPr>
            <p:ph type="body" sz="quarter" idx="11"/>
          </p:nvPr>
        </p:nvSpPr>
        <p:spPr>
          <a:xfrm>
            <a:off x="6531383" y="302819"/>
            <a:ext cx="17217340" cy="12871863"/>
          </a:xfrm>
        </p:spPr>
        <p:txBody>
          <a:bodyPr/>
          <a:lstStyle/>
          <a:p>
            <a:endParaRPr lang="en-US" sz="4400" dirty="0"/>
          </a:p>
          <a:p>
            <a:r>
              <a:rPr lang="en-US" sz="4400" dirty="0"/>
              <a:t>Users in the PS</a:t>
            </a:r>
          </a:p>
          <a:p>
            <a:pPr lvl="1"/>
            <a:r>
              <a:rPr lang="en-US" sz="3600" dirty="0"/>
              <a:t>The Policy Server will be integrated to a user repository and all users will be logging in using a username/password of that repository. It is usually Active Directory , or any other LDAP system. It can also be a custom repository.</a:t>
            </a:r>
          </a:p>
          <a:p>
            <a:pPr lvl="1"/>
            <a:r>
              <a:rPr lang="en-US" sz="3600" dirty="0"/>
              <a:t>You will need the </a:t>
            </a:r>
            <a:r>
              <a:rPr lang="en-US" sz="3600"/>
              <a:t>following users for </a:t>
            </a:r>
            <a:r>
              <a:rPr lang="en-US" sz="3600" dirty="0"/>
              <a:t>this sample application</a:t>
            </a:r>
          </a:p>
          <a:p>
            <a:pPr lvl="2"/>
            <a:r>
              <a:rPr lang="en-US" sz="3200" dirty="0"/>
              <a:t>End user/Recipient –  This is a user who will be opening the file once it is protected. Please identify an end user.</a:t>
            </a:r>
          </a:p>
          <a:p>
            <a:pPr lvl="2"/>
            <a:r>
              <a:rPr lang="en-US" sz="3200" dirty="0"/>
              <a:t>File Owner – This is a user who will be protecting the file and will be the file owner. This user should have a Seclore Protector License</a:t>
            </a:r>
          </a:p>
          <a:p>
            <a:pPr lvl="2"/>
            <a:endParaRPr lang="en-US" sz="4400" dirty="0"/>
          </a:p>
          <a:p>
            <a:r>
              <a:rPr lang="en-US" sz="4400" dirty="0"/>
              <a:t>Protector License:</a:t>
            </a:r>
          </a:p>
          <a:p>
            <a:pPr lvl="1"/>
            <a:r>
              <a:rPr lang="en-US" sz="3600" dirty="0"/>
              <a:t>Enable Auto Assign License in the Repository Adaptor Configuration to automatically assign license to a user.</a:t>
            </a:r>
          </a:p>
          <a:p>
            <a:endParaRPr lang="en-US" sz="4400" dirty="0"/>
          </a:p>
          <a:p>
            <a:endParaRPr lang="en-IN" sz="4400" dirty="0"/>
          </a:p>
        </p:txBody>
      </p:sp>
      <p:sp>
        <p:nvSpPr>
          <p:cNvPr id="5" name="Text Placeholder 4">
            <a:extLst>
              <a:ext uri="{FF2B5EF4-FFF2-40B4-BE49-F238E27FC236}">
                <a16:creationId xmlns:a16="http://schemas.microsoft.com/office/drawing/2014/main" id="{CFE8E1B2-5925-43B2-B92A-0B36DD9328A4}"/>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346689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Agent</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To open the protected file, you need to have Seclore Agent installed on your machine.</a:t>
            </a:r>
          </a:p>
          <a:p>
            <a:pPr marL="1143000" indent="-1143000">
              <a:buFont typeface="+mj-lt"/>
              <a:buAutoNum type="arabicPeriod"/>
            </a:pPr>
            <a:r>
              <a:rPr lang="en-US" sz="5400" dirty="0"/>
              <a:t>Contact your Seclore contact to get the Seclore Agent.</a:t>
            </a:r>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Java Cryptographic Encryption Files</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15</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091953"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556324" y="6916505"/>
            <a:ext cx="10834329" cy="5563280"/>
          </a:xfrm>
          <a:prstGeom prst="rect">
            <a:avLst/>
          </a:prstGeom>
          <a:ln>
            <a:solidFill>
              <a:schemeClr val="bg1">
                <a:lumMod val="75000"/>
              </a:schemeClr>
            </a:solidFill>
          </a:ln>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501169" y="701620"/>
            <a:ext cx="10889484" cy="5583525"/>
          </a:xfrm>
          <a:prstGeom prst="rect">
            <a:avLst/>
          </a:prstGeom>
          <a:ln>
            <a:solidFill>
              <a:schemeClr val="bg1">
                <a:lumMod val="75000"/>
              </a:schemeClr>
            </a:solidFill>
          </a:ln>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091953"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69818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16</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SSL Certificate</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If Policy Server is running on self signed certificate,  need to import the certificate into JRE which is used for Client Library.</a:t>
            </a:r>
          </a:p>
          <a:p>
            <a:pPr marL="1143000" indent="-1143000">
              <a:buFont typeface="+mj-lt"/>
              <a:buAutoNum type="arabicPeriod"/>
            </a:pPr>
            <a:endParaRPr lang="en-US" dirty="0"/>
          </a:p>
          <a:p>
            <a:pPr marL="1143000" indent="-1143000">
              <a:buFont typeface="+mj-lt"/>
              <a:buAutoNum type="arabicPeriod"/>
            </a:pPr>
            <a:r>
              <a:rPr lang="en-US" dirty="0"/>
              <a:t>Steps to import the self signed certificate:-</a:t>
            </a:r>
          </a:p>
          <a:p>
            <a:pPr marL="1477963" lvl="1" indent="-1143000">
              <a:buFont typeface="+mj-lt"/>
              <a:buAutoNum type="alphaLcPeriod"/>
            </a:pPr>
            <a:r>
              <a:rPr lang="en-US" sz="3600" dirty="0"/>
              <a:t>Access Policy Server in any browser and download the self signed certificate.</a:t>
            </a:r>
          </a:p>
          <a:p>
            <a:pPr marL="1477963" lvl="1" indent="-1143000">
              <a:buFont typeface="+mj-lt"/>
              <a:buAutoNum type="alphaLcPeriod"/>
            </a:pPr>
            <a:r>
              <a:rPr lang="en-US" sz="3600" dirty="0"/>
              <a:t>Execute below command from CMD</a:t>
            </a:r>
          </a:p>
          <a:p>
            <a:pPr marL="1477963" lvl="1" indent="-1143000">
              <a:buFont typeface="+mj-lt"/>
              <a:buAutoNum type="alphaLcPeriod"/>
            </a:pPr>
            <a:r>
              <a:rPr lang="en-US" sz="3600" dirty="0"/>
              <a:t>&lt;JRE-FOLDER&gt;\bin\keytool.exe -import -alias "&lt;ALIAS-NAME-FOR-CERTIFICATE&gt;" -</a:t>
            </a:r>
            <a:r>
              <a:rPr lang="en-US" sz="3600" dirty="0" err="1"/>
              <a:t>keystore</a:t>
            </a:r>
            <a:r>
              <a:rPr lang="en-US" sz="3600" dirty="0"/>
              <a:t> "&lt;JRE-FOLDER&gt;\lib\security\</a:t>
            </a:r>
            <a:r>
              <a:rPr lang="en-US" sz="3600" dirty="0" err="1"/>
              <a:t>cacerts</a:t>
            </a:r>
            <a:r>
              <a:rPr lang="en-US" sz="3600" dirty="0"/>
              <a:t>" -file "&lt;</a:t>
            </a:r>
            <a:r>
              <a:rPr lang="en-US" sz="3600" dirty="0" err="1"/>
              <a:t>Downloaded_CERTIFICATE</a:t>
            </a:r>
            <a:r>
              <a:rPr lang="en-US" sz="3600" dirty="0"/>
              <a:t>-PATH&gt;“</a:t>
            </a:r>
          </a:p>
          <a:p>
            <a:pPr marL="1477963" lvl="1" indent="-1143000">
              <a:buFont typeface="+mj-lt"/>
              <a:buAutoNum type="alphaLcPeriod"/>
            </a:pPr>
            <a:r>
              <a:rPr lang="en-US" sz="3600" dirty="0"/>
              <a:t>Example : </a:t>
            </a:r>
            <a:r>
              <a:rPr lang="en-US" sz="3600" dirty="0" err="1"/>
              <a:t>keytool</a:t>
            </a:r>
            <a:r>
              <a:rPr lang="en-US" sz="3600" dirty="0"/>
              <a:t> -import -alias "</a:t>
            </a:r>
            <a:r>
              <a:rPr lang="en-US" sz="3600" dirty="0" err="1"/>
              <a:t>ps_cert</a:t>
            </a:r>
            <a:r>
              <a:rPr lang="en-US" sz="3600" dirty="0"/>
              <a:t>" -</a:t>
            </a:r>
            <a:r>
              <a:rPr lang="en-US" sz="3600" dirty="0" err="1"/>
              <a:t>keystore</a:t>
            </a:r>
            <a:r>
              <a:rPr lang="en-US" sz="3600" dirty="0"/>
              <a:t> "C:\Program Files\Java\jre7\lib\security\</a:t>
            </a:r>
            <a:r>
              <a:rPr lang="en-US" sz="3600" dirty="0" err="1"/>
              <a:t>cacerts</a:t>
            </a:r>
            <a:r>
              <a:rPr lang="en-US" sz="3600" dirty="0"/>
              <a:t>" -file “XXXXX\filesecure.cer“</a:t>
            </a:r>
          </a:p>
          <a:p>
            <a:pPr marL="1143000" indent="-1143000">
              <a:buFont typeface="+mj-lt"/>
              <a:buAutoNum type="arabicPeriod"/>
            </a:pPr>
            <a:endParaRPr lang="en-US" dirty="0"/>
          </a:p>
          <a:p>
            <a:pPr marL="1143000" indent="-1143000">
              <a:buFont typeface="+mj-lt"/>
              <a:buAutoNum type="arabicPeriod"/>
            </a:pPr>
            <a:r>
              <a:rPr lang="en-US" dirty="0"/>
              <a:t>If it asks for password, enter '</a:t>
            </a:r>
            <a:r>
              <a:rPr lang="en-US" dirty="0" err="1"/>
              <a:t>changeit</a:t>
            </a:r>
            <a:r>
              <a:rPr lang="en-US" dirty="0"/>
              <a:t>' , this is default password for </a:t>
            </a:r>
            <a:r>
              <a:rPr lang="en-US" dirty="0" err="1"/>
              <a:t>jre</a:t>
            </a:r>
            <a:r>
              <a:rPr lang="en-US" dirty="0"/>
              <a:t>.</a:t>
            </a:r>
          </a:p>
        </p:txBody>
      </p:sp>
    </p:spTree>
    <p:extLst>
      <p:ext uri="{BB962C8B-B14F-4D97-AF65-F5344CB8AC3E}">
        <p14:creationId xmlns:p14="http://schemas.microsoft.com/office/powerpoint/2010/main" val="324157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17</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solidFill>
              <a:schemeClr val="bg1">
                <a:lumMod val="75000"/>
              </a:schemeClr>
            </a:solidFill>
          </a:ln>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0795931" y="4149226"/>
            <a:ext cx="6808782" cy="7655845"/>
          </a:xfrm>
          <a:prstGeom prst="rect">
            <a:avLst/>
          </a:prstGeom>
          <a:ln>
            <a:solidFill>
              <a:schemeClr val="bg1">
                <a:lumMod val="75000"/>
              </a:schemeClr>
            </a:solidFill>
          </a:ln>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Protect with Independent Rights and Wrap </a:t>
            </a:r>
            <a:r>
              <a:rPr lang="en-US" sz="4000" dirty="0"/>
              <a:t>’ project into an existing workspace in Eclipse</a:t>
            </a:r>
          </a:p>
        </p:txBody>
      </p:sp>
      <p:pic>
        <p:nvPicPr>
          <p:cNvPr id="4" name="Picture 3"/>
          <p:cNvPicPr>
            <a:picLocks noChangeAspect="1"/>
          </p:cNvPicPr>
          <p:nvPr/>
        </p:nvPicPr>
        <p:blipFill rotWithShape="1">
          <a:blip r:embed="rId4"/>
          <a:srcRect l="30042" r="22919"/>
          <a:stretch/>
        </p:blipFill>
        <p:spPr>
          <a:xfrm>
            <a:off x="17579893" y="4149226"/>
            <a:ext cx="6590747" cy="7606721"/>
          </a:xfrm>
          <a:prstGeom prst="rect">
            <a:avLst/>
          </a:prstGeom>
        </p:spPr>
      </p:pic>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1285875"/>
            <a:ext cx="17025091" cy="31718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Configure the ‘</a:t>
            </a:r>
            <a:r>
              <a:rPr lang="en-US" sz="4800" i="1" dirty="0"/>
              <a:t>config.xml</a:t>
            </a:r>
            <a:r>
              <a:rPr lang="en-US" sz="4800" dirty="0"/>
              <a:t> ‘ as explained below:</a:t>
            </a:r>
          </a:p>
          <a:p>
            <a:pPr marL="914400" indent="-914400">
              <a:lnSpc>
                <a:spcPct val="150000"/>
              </a:lnSpc>
              <a:buFont typeface="+mj-lt"/>
              <a:buAutoNum type="arabicPeriod"/>
            </a:pPr>
            <a:r>
              <a:rPr lang="en-US" sz="4800" dirty="0"/>
              <a:t>&lt;app-path&gt; : Provide path of the Source folder. </a:t>
            </a:r>
          </a:p>
          <a:p>
            <a:pPr marL="914400" indent="-914400">
              <a:lnSpc>
                <a:spcPct val="150000"/>
              </a:lnSpc>
              <a:buFont typeface="+mj-lt"/>
              <a:buAutoNum type="arabicPeriod"/>
            </a:pPr>
            <a:r>
              <a:rPr lang="en-US" sz="4800" dirty="0"/>
              <a:t>&lt;initialize-logger&gt; : Set to true</a:t>
            </a:r>
            <a:endParaRPr lang="en-US" sz="4800" dirty="0">
              <a:solidFill>
                <a:srgbClr val="FF0000"/>
              </a:solidFill>
            </a:endParaRPr>
          </a:p>
        </p:txBody>
      </p:sp>
      <p:pic>
        <p:nvPicPr>
          <p:cNvPr id="4" name="Picture 3"/>
          <p:cNvPicPr>
            <a:picLocks noChangeAspect="1"/>
          </p:cNvPicPr>
          <p:nvPr/>
        </p:nvPicPr>
        <p:blipFill>
          <a:blip r:embed="rId2"/>
          <a:stretch>
            <a:fillRect/>
          </a:stretch>
        </p:blipFill>
        <p:spPr>
          <a:xfrm>
            <a:off x="6723631" y="4937124"/>
            <a:ext cx="16727258" cy="6584316"/>
          </a:xfrm>
          <a:prstGeom prst="rect">
            <a:avLst/>
          </a:prstGeom>
        </p:spPr>
      </p:pic>
    </p:spTree>
    <p:extLst>
      <p:ext uri="{BB962C8B-B14F-4D97-AF65-F5344CB8AC3E}">
        <p14:creationId xmlns:p14="http://schemas.microsoft.com/office/powerpoint/2010/main" val="376673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a:t>
            </a: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523939"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Policy Server name</a:t>
            </a:r>
          </a:p>
          <a:p>
            <a:r>
              <a:rPr lang="en-US" sz="3200" b="1" dirty="0"/>
              <a:t>&lt;port&gt;</a:t>
            </a:r>
            <a:r>
              <a:rPr lang="en-US" sz="3200" dirty="0"/>
              <a:t>: Port</a:t>
            </a:r>
          </a:p>
          <a:p>
            <a:r>
              <a:rPr lang="en-US" sz="3200" b="1" dirty="0"/>
              <a:t>&lt;app-name&gt;</a:t>
            </a:r>
            <a:r>
              <a:rPr lang="en-US" sz="3200" dirty="0"/>
              <a:t>: Application name</a:t>
            </a:r>
          </a:p>
          <a:p>
            <a:pPr marL="0" indent="0">
              <a:buNone/>
            </a:pPr>
            <a:r>
              <a:rPr lang="en-US" sz="3200" dirty="0"/>
              <a:t>Example: If your Policy Server URL is </a:t>
            </a:r>
            <a:r>
              <a:rPr lang="en-US" sz="3200" dirty="0">
                <a:hlinkClick r:id="rId2"/>
              </a:rPr>
              <a:t>https://app50.stringsend.com/app50</a:t>
            </a:r>
            <a:endParaRPr lang="en-US" sz="3200" dirty="0"/>
          </a:p>
          <a:p>
            <a:pPr marL="0" indent="0">
              <a:buNone/>
            </a:pPr>
            <a:r>
              <a:rPr lang="en-US" sz="3200" dirty="0"/>
              <a:t> the configuration will look like the config shown in the screenshot </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p:txBody>
      </p:sp>
      <p:pic>
        <p:nvPicPr>
          <p:cNvPr id="6" name="Picture 5"/>
          <p:cNvPicPr>
            <a:picLocks noChangeAspect="1"/>
          </p:cNvPicPr>
          <p:nvPr/>
        </p:nvPicPr>
        <p:blipFill>
          <a:blip r:embed="rId3"/>
          <a:stretch>
            <a:fillRect/>
          </a:stretch>
        </p:blipFill>
        <p:spPr>
          <a:xfrm>
            <a:off x="12260534" y="2543176"/>
            <a:ext cx="11996856" cy="9344023"/>
          </a:xfrm>
          <a:prstGeom prst="rect">
            <a:avLst/>
          </a:prstGeom>
        </p:spPr>
      </p:pic>
    </p:spTree>
    <p:extLst>
      <p:ext uri="{BB962C8B-B14F-4D97-AF65-F5344CB8AC3E}">
        <p14:creationId xmlns:p14="http://schemas.microsoft.com/office/powerpoint/2010/main" val="30624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a:t>
            </a: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201675"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Enterprise Application created in Policy Server:</a:t>
            </a:r>
          </a:p>
          <a:p>
            <a:pPr marL="0" indent="0">
              <a:buNone/>
            </a:pPr>
            <a:endParaRPr lang="en-US" sz="3200" dirty="0"/>
          </a:p>
          <a:p>
            <a:r>
              <a:rPr lang="en-US" sz="3200" b="1" dirty="0"/>
              <a:t>id</a:t>
            </a:r>
            <a:r>
              <a:rPr lang="en-US" sz="3200" dirty="0"/>
              <a:t>: Enterprise Application ID in Policy Server</a:t>
            </a:r>
          </a:p>
          <a:p>
            <a:r>
              <a:rPr lang="en-US" sz="3200" b="1" dirty="0"/>
              <a:t>passphrase</a:t>
            </a:r>
            <a:r>
              <a:rPr lang="en-US" sz="3200" dirty="0"/>
              <a:t>: Passphrase of the EA</a:t>
            </a:r>
          </a:p>
        </p:txBody>
      </p:sp>
      <p:pic>
        <p:nvPicPr>
          <p:cNvPr id="4" name="Picture 3"/>
          <p:cNvPicPr>
            <a:picLocks noChangeAspect="1"/>
          </p:cNvPicPr>
          <p:nvPr/>
        </p:nvPicPr>
        <p:blipFill rotWithShape="1">
          <a:blip r:embed="rId2"/>
          <a:srcRect r="11171"/>
          <a:stretch/>
        </p:blipFill>
        <p:spPr>
          <a:xfrm>
            <a:off x="12193586" y="2543176"/>
            <a:ext cx="11747386" cy="4650104"/>
          </a:xfrm>
          <a:prstGeom prst="rect">
            <a:avLst/>
          </a:prstGeom>
        </p:spPr>
      </p:pic>
    </p:spTree>
    <p:extLst>
      <p:ext uri="{BB962C8B-B14F-4D97-AF65-F5344CB8AC3E}">
        <p14:creationId xmlns:p14="http://schemas.microsoft.com/office/powerpoint/2010/main" val="409771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22</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8" name="Picture 7"/>
          <p:cNvPicPr>
            <a:picLocks noChangeAspect="1"/>
          </p:cNvPicPr>
          <p:nvPr/>
        </p:nvPicPr>
        <p:blipFill>
          <a:blip r:embed="rId2"/>
          <a:stretch>
            <a:fillRect/>
          </a:stretch>
        </p:blipFill>
        <p:spPr>
          <a:xfrm>
            <a:off x="6142724" y="2885122"/>
            <a:ext cx="17040123" cy="5954078"/>
          </a:xfrm>
          <a:prstGeom prst="rect">
            <a:avLst/>
          </a:prstGeom>
        </p:spPr>
      </p:pic>
      <p:sp>
        <p:nvSpPr>
          <p:cNvPr id="9" name="Rectangle 8"/>
          <p:cNvSpPr/>
          <p:nvPr/>
        </p:nvSpPr>
        <p:spPr>
          <a:xfrm>
            <a:off x="12862560" y="3992880"/>
            <a:ext cx="1036320" cy="701040"/>
          </a:xfrm>
          <a:prstGeom prst="rect">
            <a:avLst/>
          </a:prstGeom>
          <a:noFill/>
          <a:ln>
            <a:solidFill>
              <a:srgbClr val="E03A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23</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Protection + HTML Wrap</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301625"/>
            <a:ext cx="17025091" cy="695470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lnSpc>
                <a:spcPct val="150000"/>
              </a:lnSpc>
              <a:buFont typeface="+mj-lt"/>
              <a:buAutoNum type="arabicPeriod"/>
            </a:pPr>
            <a:r>
              <a:rPr lang="en-US" sz="3200" dirty="0"/>
              <a:t>Enter the absolute path of the file you want to protect.</a:t>
            </a:r>
          </a:p>
          <a:p>
            <a:pPr marL="514350" indent="-514350">
              <a:lnSpc>
                <a:spcPct val="150000"/>
              </a:lnSpc>
              <a:buFont typeface="+mj-lt"/>
              <a:buAutoNum type="arabicPeriod"/>
            </a:pPr>
            <a:r>
              <a:rPr lang="en-US" sz="3200" dirty="0"/>
              <a:t>Enter the owner email address. </a:t>
            </a:r>
          </a:p>
          <a:p>
            <a:pPr marL="514350" indent="-514350">
              <a:lnSpc>
                <a:spcPct val="150000"/>
              </a:lnSpc>
              <a:buFont typeface="+mj-lt"/>
              <a:buAutoNum type="arabicPeriod"/>
            </a:pPr>
            <a:r>
              <a:rPr lang="en-IN" sz="3200" dirty="0"/>
              <a:t>Enter the recipient email addresses (comma separated). </a:t>
            </a:r>
          </a:p>
          <a:p>
            <a:pPr marL="514350" indent="-514350">
              <a:lnSpc>
                <a:spcPct val="150000"/>
              </a:lnSpc>
              <a:buFont typeface="+mj-lt"/>
              <a:buAutoNum type="arabicPeriod"/>
            </a:pPr>
            <a:r>
              <a:rPr lang="en-US" sz="3200" dirty="0"/>
              <a:t>Enter the permission ID for the recipient. To calculate the permission ID refer to “</a:t>
            </a:r>
            <a:r>
              <a:rPr lang="en-US" sz="3200" i="1" dirty="0"/>
              <a:t>FSRighstsCalculator.html</a:t>
            </a:r>
            <a:r>
              <a:rPr lang="en-US" sz="3200" dirty="0"/>
              <a:t>” provided in the package.</a:t>
            </a:r>
          </a:p>
          <a:p>
            <a:pPr marL="514350" indent="-514350">
              <a:lnSpc>
                <a:spcPct val="150000"/>
              </a:lnSpc>
              <a:buFont typeface="+mj-lt"/>
              <a:buAutoNum type="arabicPeriod"/>
            </a:pPr>
            <a:r>
              <a:rPr lang="en-US" sz="3200" dirty="0"/>
              <a:t>On successful protection the sample code will display the Protected File ID.</a:t>
            </a:r>
          </a:p>
          <a:p>
            <a:pPr marL="514350" indent="-514350">
              <a:lnSpc>
                <a:spcPct val="150000"/>
              </a:lnSpc>
              <a:buFont typeface="+mj-lt"/>
              <a:buAutoNum type="arabicPeriod"/>
            </a:pPr>
            <a:r>
              <a:rPr lang="en-US" sz="3200" dirty="0"/>
              <a:t>Enter the file path of the protected file to HTML Wrap the file.</a:t>
            </a:r>
          </a:p>
          <a:p>
            <a:pPr marL="514350" indent="-514350">
              <a:lnSpc>
                <a:spcPct val="150000"/>
              </a:lnSpc>
              <a:buFont typeface="+mj-lt"/>
              <a:buAutoNum type="arabicPeriod"/>
            </a:pPr>
            <a:r>
              <a:rPr lang="en-US" sz="3200" dirty="0"/>
              <a:t>On successful wrapping, a new file with .html extension will be created in the same location.</a:t>
            </a:r>
          </a:p>
        </p:txBody>
      </p:sp>
      <p:pic>
        <p:nvPicPr>
          <p:cNvPr id="4" name="Picture 3"/>
          <p:cNvPicPr>
            <a:picLocks noChangeAspect="1"/>
          </p:cNvPicPr>
          <p:nvPr/>
        </p:nvPicPr>
        <p:blipFill>
          <a:blip r:embed="rId2"/>
          <a:stretch>
            <a:fillRect/>
          </a:stretch>
        </p:blipFill>
        <p:spPr>
          <a:xfrm>
            <a:off x="6723631" y="8084660"/>
            <a:ext cx="17025091" cy="4320700"/>
          </a:xfrm>
          <a:prstGeom prst="rect">
            <a:avLst/>
          </a:prstGeom>
        </p:spPr>
      </p:pic>
    </p:spTree>
    <p:extLst>
      <p:ext uri="{BB962C8B-B14F-4D97-AF65-F5344CB8AC3E}">
        <p14:creationId xmlns:p14="http://schemas.microsoft.com/office/powerpoint/2010/main" val="275593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24</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Protected and HTML Wrapped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785891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endParaRPr lang="en-US" sz="7200" dirty="0"/>
          </a:p>
          <a:p>
            <a:pPr marL="457200" indent="-457200">
              <a:buFont typeface="+mj-lt"/>
              <a:buAutoNum type="arabicPeriod"/>
            </a:pPr>
            <a:r>
              <a:rPr lang="en-US" sz="4000" dirty="0"/>
              <a:t>Compare File Size</a:t>
            </a:r>
          </a:p>
          <a:p>
            <a:pPr lvl="1"/>
            <a:r>
              <a:rPr lang="en-US" sz="3200" dirty="0"/>
              <a:t>After file gets protected, the file size increases by 64 kb. This is due to the encryption layer around the file.</a:t>
            </a:r>
          </a:p>
          <a:p>
            <a:pPr lvl="1"/>
            <a:r>
              <a:rPr lang="en-US" sz="3200" dirty="0"/>
              <a:t>So if you protected “Test Protection.txt”, after running the sample code, you should see the original file size increased by 64 kb.</a:t>
            </a:r>
            <a:endParaRPr lang="en-US" sz="4800" dirty="0"/>
          </a:p>
          <a:p>
            <a:pPr marL="449263" lvl="1" indent="0">
              <a:buNone/>
            </a:pPr>
            <a:endParaRPr lang="en-US" sz="3200" dirty="0"/>
          </a:p>
          <a:p>
            <a:pPr marL="449263" lvl="1" indent="0">
              <a:buNone/>
            </a:pPr>
            <a:endParaRPr lang="en-US" sz="4400" dirty="0"/>
          </a:p>
          <a:p>
            <a:pPr marL="457200" indent="-457200">
              <a:buFont typeface="+mj-lt"/>
              <a:buAutoNum type="arabicPeriod" startAt="2"/>
            </a:pPr>
            <a:endParaRPr lang="en-US" sz="4000" dirty="0"/>
          </a:p>
          <a:p>
            <a:pPr marL="457200" indent="-457200">
              <a:buFont typeface="+mj-lt"/>
              <a:buAutoNum type="arabicPeriod" startAt="2"/>
            </a:pPr>
            <a:r>
              <a:rPr lang="en-US" sz="4000" dirty="0"/>
              <a:t>Verify File Extension</a:t>
            </a:r>
          </a:p>
          <a:p>
            <a:pPr lvl="1"/>
            <a:r>
              <a:rPr lang="en-US" sz="3200" dirty="0"/>
              <a:t>HTML Wrapping of the protected file will create a new file with “.html” extension. So if you protected and wrapped “Test Protection.txt”, after running the sample code, you should see a new file called “Test protection.txt.html” in the same location.</a:t>
            </a:r>
            <a:endParaRPr lang="en-US" sz="4800" dirty="0"/>
          </a:p>
          <a:p>
            <a:pPr marL="0" indent="0">
              <a:buNone/>
            </a:pPr>
            <a:endParaRPr lang="en-US" sz="4800" dirty="0"/>
          </a:p>
        </p:txBody>
      </p:sp>
      <p:pic>
        <p:nvPicPr>
          <p:cNvPr id="7" name="Picture 6">
            <a:extLst>
              <a:ext uri="{FF2B5EF4-FFF2-40B4-BE49-F238E27FC236}">
                <a16:creationId xmlns:a16="http://schemas.microsoft.com/office/drawing/2014/main" id="{5EF9D3CA-9898-4403-8E07-4C771C8A409E}"/>
              </a:ext>
            </a:extLst>
          </p:cNvPr>
          <p:cNvPicPr>
            <a:picLocks noChangeAspect="1"/>
          </p:cNvPicPr>
          <p:nvPr/>
        </p:nvPicPr>
        <p:blipFill>
          <a:blip r:embed="rId2"/>
          <a:stretch>
            <a:fillRect/>
          </a:stretch>
        </p:blipFill>
        <p:spPr>
          <a:xfrm>
            <a:off x="6038673" y="5167800"/>
            <a:ext cx="18148477" cy="766452"/>
          </a:xfrm>
          <a:prstGeom prst="rect">
            <a:avLst/>
          </a:prstGeom>
          <a:ln>
            <a:solidFill>
              <a:schemeClr val="bg1">
                <a:lumMod val="95000"/>
              </a:schemeClr>
            </a:solidFill>
          </a:ln>
        </p:spPr>
      </p:pic>
    </p:spTree>
    <p:extLst>
      <p:ext uri="{BB962C8B-B14F-4D97-AF65-F5344CB8AC3E}">
        <p14:creationId xmlns:p14="http://schemas.microsoft.com/office/powerpoint/2010/main" val="143066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26</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Opening the HTML Wrapped File – Authorized Access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025091" cy="1167122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IN" dirty="0"/>
              <a:t>Open the HTML Wrapped File without installing the agent.</a:t>
            </a:r>
          </a:p>
          <a:p>
            <a:pPr marL="742950" indent="-742950">
              <a:buFont typeface="+mj-lt"/>
              <a:buAutoNum type="arabicPeriod"/>
            </a:pPr>
            <a:r>
              <a:rPr lang="en-IN" dirty="0"/>
              <a:t>File will be launched in the browser.</a:t>
            </a:r>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endParaRPr lang="en-IN" dirty="0"/>
          </a:p>
          <a:p>
            <a:pPr marL="742950" indent="-742950">
              <a:buFont typeface="+mj-lt"/>
              <a:buAutoNum type="arabicPeriod"/>
            </a:pPr>
            <a:r>
              <a:rPr lang="en-IN" dirty="0"/>
              <a:t>Click ‘Open it now!’ to view the file in the Seclore Online Editor.</a:t>
            </a:r>
          </a:p>
          <a:p>
            <a:pPr marL="742950" indent="-742950">
              <a:buFont typeface="+mj-lt"/>
              <a:buAutoNum type="arabicPeriod"/>
            </a:pPr>
            <a:r>
              <a:rPr lang="en-US" dirty="0"/>
              <a:t>Login using authorized username and password.</a:t>
            </a:r>
            <a:endParaRPr lang="en-IN" dirty="0"/>
          </a:p>
          <a:p>
            <a:endParaRPr lang="en-IN" sz="3600" dirty="0"/>
          </a:p>
          <a:p>
            <a:pPr marL="0" indent="0">
              <a:buNone/>
            </a:pPr>
            <a:endParaRPr lang="en-US" sz="4800" dirty="0"/>
          </a:p>
        </p:txBody>
      </p:sp>
      <p:pic>
        <p:nvPicPr>
          <p:cNvPr id="9" name="Picture 8">
            <a:extLst>
              <a:ext uri="{FF2B5EF4-FFF2-40B4-BE49-F238E27FC236}">
                <a16:creationId xmlns:a16="http://schemas.microsoft.com/office/drawing/2014/main" id="{211F2EB7-8584-49C1-A7E0-1DEF5AB78995}"/>
              </a:ext>
            </a:extLst>
          </p:cNvPr>
          <p:cNvPicPr>
            <a:picLocks noChangeAspect="1"/>
          </p:cNvPicPr>
          <p:nvPr/>
        </p:nvPicPr>
        <p:blipFill>
          <a:blip r:embed="rId2"/>
          <a:stretch>
            <a:fillRect/>
          </a:stretch>
        </p:blipFill>
        <p:spPr>
          <a:xfrm>
            <a:off x="6857828" y="2897173"/>
            <a:ext cx="15487822" cy="6298290"/>
          </a:xfrm>
          <a:prstGeom prst="rect">
            <a:avLst/>
          </a:prstGeom>
          <a:ln>
            <a:solidFill>
              <a:schemeClr val="bg1">
                <a:lumMod val="75000"/>
              </a:schemeClr>
            </a:solidFill>
          </a:ln>
        </p:spPr>
      </p:pic>
    </p:spTree>
    <p:extLst>
      <p:ext uri="{BB962C8B-B14F-4D97-AF65-F5344CB8AC3E}">
        <p14:creationId xmlns:p14="http://schemas.microsoft.com/office/powerpoint/2010/main" val="34917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Opening the Protected File – Authorized Access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616030"/>
            <a:ext cx="17798247" cy="532757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742950" indent="-742950">
              <a:buFont typeface="+mj-lt"/>
              <a:buAutoNum type="arabicPeriod"/>
            </a:pPr>
            <a:r>
              <a:rPr lang="en-US" sz="4000" dirty="0"/>
              <a:t>Install the Seclore Client</a:t>
            </a:r>
          </a:p>
          <a:p>
            <a:pPr marL="742950" indent="-742950">
              <a:buFont typeface="+mj-lt"/>
              <a:buAutoNum type="arabicPeriod"/>
            </a:pPr>
            <a:r>
              <a:rPr lang="en-US" sz="4000" dirty="0"/>
              <a:t>Open the protected file.</a:t>
            </a:r>
          </a:p>
          <a:p>
            <a:pPr marL="742950" indent="-742950">
              <a:buFont typeface="+mj-lt"/>
              <a:buAutoNum type="arabicPeriod"/>
            </a:pPr>
            <a:r>
              <a:rPr lang="en-US" sz="4000" dirty="0"/>
              <a:t>File will open for authorized users based on user permission defined in the policy server.</a:t>
            </a:r>
          </a:p>
          <a:p>
            <a:pPr marL="742950" indent="-742950">
              <a:buFont typeface="+mj-lt"/>
              <a:buAutoNum type="arabicPeriod"/>
            </a:pPr>
            <a:r>
              <a:rPr lang="en-US" sz="4000" dirty="0"/>
              <a:t>Login using authorized username and password.</a:t>
            </a:r>
          </a:p>
          <a:p>
            <a:pPr marL="742950" indent="-742950">
              <a:buFont typeface="+mj-lt"/>
              <a:buAutoNum type="arabicPeriod"/>
            </a:pPr>
            <a:r>
              <a:rPr lang="en-US" sz="4000" dirty="0"/>
              <a:t>Protected File Opens</a:t>
            </a:r>
          </a:p>
          <a:p>
            <a:pPr marL="0" indent="0">
              <a:buNone/>
            </a:pPr>
            <a:endParaRPr lang="en-US" dirty="0"/>
          </a:p>
          <a:p>
            <a:pPr marL="742950" indent="-742950">
              <a:buFont typeface="+mj-lt"/>
              <a:buAutoNum type="arabicPeriod"/>
            </a:pPr>
            <a:endParaRPr lang="en-IN" dirty="0"/>
          </a:p>
          <a:p>
            <a:pPr marL="0" indent="0">
              <a:buNone/>
            </a:pPr>
            <a:endParaRPr lang="en-IN" sz="3600" dirty="0"/>
          </a:p>
          <a:p>
            <a:pPr marL="0" indent="0">
              <a:buNone/>
            </a:pPr>
            <a:endParaRPr lang="en-US" sz="4800" dirty="0"/>
          </a:p>
        </p:txBody>
      </p:sp>
      <p:pic>
        <p:nvPicPr>
          <p:cNvPr id="6" name="Picture 5">
            <a:extLst>
              <a:ext uri="{FF2B5EF4-FFF2-40B4-BE49-F238E27FC236}">
                <a16:creationId xmlns:a16="http://schemas.microsoft.com/office/drawing/2014/main" id="{AABDA877-A403-49B8-BC2A-F289C0B8CD82}"/>
              </a:ext>
            </a:extLst>
          </p:cNvPr>
          <p:cNvPicPr>
            <a:picLocks noChangeAspect="1"/>
          </p:cNvPicPr>
          <p:nvPr/>
        </p:nvPicPr>
        <p:blipFill>
          <a:blip r:embed="rId2"/>
          <a:stretch>
            <a:fillRect/>
          </a:stretch>
        </p:blipFill>
        <p:spPr>
          <a:xfrm>
            <a:off x="5945690" y="6363016"/>
            <a:ext cx="6807572" cy="5188426"/>
          </a:xfrm>
          <a:prstGeom prst="rect">
            <a:avLst/>
          </a:prstGeom>
          <a:ln>
            <a:solidFill>
              <a:schemeClr val="bg1">
                <a:lumMod val="75000"/>
              </a:schemeClr>
            </a:solidFill>
          </a:ln>
        </p:spPr>
      </p:pic>
      <p:pic>
        <p:nvPicPr>
          <p:cNvPr id="7" name="Picture 6">
            <a:extLst>
              <a:ext uri="{FF2B5EF4-FFF2-40B4-BE49-F238E27FC236}">
                <a16:creationId xmlns:a16="http://schemas.microsoft.com/office/drawing/2014/main" id="{55819788-2C61-461E-8673-15DB8F51E299}"/>
              </a:ext>
            </a:extLst>
          </p:cNvPr>
          <p:cNvPicPr>
            <a:picLocks noChangeAspect="1"/>
          </p:cNvPicPr>
          <p:nvPr/>
        </p:nvPicPr>
        <p:blipFill>
          <a:blip r:embed="rId3"/>
          <a:stretch>
            <a:fillRect/>
          </a:stretch>
        </p:blipFill>
        <p:spPr>
          <a:xfrm>
            <a:off x="15530479" y="6359287"/>
            <a:ext cx="8467758" cy="5188426"/>
          </a:xfrm>
          <a:prstGeom prst="rect">
            <a:avLst/>
          </a:prstGeom>
          <a:ln>
            <a:solidFill>
              <a:schemeClr val="bg1">
                <a:lumMod val="75000"/>
              </a:schemeClr>
            </a:solidFill>
          </a:ln>
        </p:spPr>
      </p:pic>
      <p:sp>
        <p:nvSpPr>
          <p:cNvPr id="4" name="Arrow: Right 3">
            <a:extLst>
              <a:ext uri="{FF2B5EF4-FFF2-40B4-BE49-F238E27FC236}">
                <a16:creationId xmlns:a16="http://schemas.microsoft.com/office/drawing/2014/main" id="{6FE2A885-3761-4CC8-97AA-82DD397C2CFE}"/>
              </a:ext>
            </a:extLst>
          </p:cNvPr>
          <p:cNvSpPr/>
          <p:nvPr/>
        </p:nvSpPr>
        <p:spPr>
          <a:xfrm>
            <a:off x="13130179" y="8498997"/>
            <a:ext cx="2228850" cy="1343025"/>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33928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28</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240340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Protection Approach</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5886450" y="-1"/>
            <a:ext cx="18500725" cy="14401801"/>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buFont typeface="+mj-lt"/>
              <a:buAutoNum type="arabicPeriod"/>
            </a:pPr>
            <a:r>
              <a:rPr lang="en-IN" sz="3200" b="1" dirty="0"/>
              <a:t>Initialize FS Helper Library using Initialize() and InitializeHelper()</a:t>
            </a:r>
          </a:p>
          <a:p>
            <a:pPr lvl="1"/>
            <a:r>
              <a:rPr lang="en-IN" sz="2800" dirty="0"/>
              <a:t>Include all supporting DLLs or Jars</a:t>
            </a:r>
          </a:p>
          <a:p>
            <a:pPr lvl="1"/>
            <a:r>
              <a:rPr lang="en-IN" sz="2800" dirty="0"/>
              <a:t>Configure the Logger</a:t>
            </a:r>
          </a:p>
          <a:p>
            <a:pPr lvl="1"/>
            <a:r>
              <a:rPr lang="en-IN" sz="2800" dirty="0"/>
              <a:t>Configure the Seclore Policy Server details</a:t>
            </a:r>
          </a:p>
          <a:p>
            <a:pPr>
              <a:buFont typeface="+mj-lt"/>
              <a:buAutoNum type="arabicPeriod"/>
            </a:pPr>
            <a:r>
              <a:rPr lang="en-IN" sz="3200" b="1" dirty="0"/>
              <a:t> Get inputs for File Protection</a:t>
            </a:r>
          </a:p>
          <a:p>
            <a:pPr lvl="1"/>
            <a:r>
              <a:rPr lang="en-IN" sz="2800" dirty="0"/>
              <a:t>Complete File Path</a:t>
            </a:r>
          </a:p>
          <a:p>
            <a:pPr lvl="1"/>
            <a:r>
              <a:rPr lang="en-IN" sz="2800" dirty="0"/>
              <a:t>File Owner</a:t>
            </a:r>
          </a:p>
          <a:p>
            <a:pPr lvl="1"/>
            <a:r>
              <a:rPr lang="en-IN" sz="2800" dirty="0"/>
              <a:t>Recipients of the file</a:t>
            </a:r>
          </a:p>
          <a:p>
            <a:pPr lvl="1"/>
            <a:r>
              <a:rPr lang="en-IN" sz="2800" dirty="0"/>
              <a:t>Permissions of each recipient on the file (use FSRightsCalculator.HTML as reference to calculate the Seclore rights)</a:t>
            </a:r>
          </a:p>
          <a:p>
            <a:pPr lvl="0">
              <a:buFont typeface="+mj-lt"/>
              <a:buAutoNum type="arabicPeriod"/>
            </a:pPr>
            <a:r>
              <a:rPr lang="en-IN" sz="3200" b="1" dirty="0"/>
              <a:t>Check if the file is already Protected using </a:t>
            </a:r>
            <a:r>
              <a:rPr lang="en-IN" sz="3200" b="1" dirty="0" err="1"/>
              <a:t>isProtected</a:t>
            </a:r>
            <a:r>
              <a:rPr lang="en-IN" sz="3200" b="1" dirty="0"/>
              <a:t>() and </a:t>
            </a:r>
            <a:r>
              <a:rPr lang="en-IN" sz="3200" b="1" dirty="0" err="1"/>
              <a:t>isHTMLWrapped</a:t>
            </a:r>
            <a:r>
              <a:rPr lang="en-IN" sz="3200" b="1" dirty="0"/>
              <a:t>()</a:t>
            </a:r>
            <a:endParaRPr lang="en-IN" sz="3200" dirty="0"/>
          </a:p>
          <a:p>
            <a:pPr lvl="0">
              <a:buFont typeface="+mj-lt"/>
              <a:buAutoNum type="arabicPeriod"/>
            </a:pPr>
            <a:r>
              <a:rPr lang="en-IN" sz="3200" b="1" dirty="0"/>
              <a:t>Check if the file is unsupported using </a:t>
            </a:r>
            <a:r>
              <a:rPr lang="en-IN" sz="3200" b="1" dirty="0" err="1"/>
              <a:t>isSupportedFile</a:t>
            </a:r>
            <a:r>
              <a:rPr lang="en-IN" sz="3200" b="1" dirty="0"/>
              <a:t>() ,  </a:t>
            </a:r>
            <a:r>
              <a:rPr lang="en-IN" sz="3200" b="1" dirty="0" err="1"/>
              <a:t>isBasicProtectionSupported</a:t>
            </a:r>
            <a:r>
              <a:rPr lang="en-IN" sz="3200" b="1" dirty="0"/>
              <a:t>() &amp; </a:t>
            </a:r>
            <a:r>
              <a:rPr lang="en-IN" sz="3200" b="1" dirty="0" err="1"/>
              <a:t>isHTMLWrapSupported</a:t>
            </a:r>
            <a:r>
              <a:rPr lang="en-IN" sz="3200" b="1" dirty="0"/>
              <a:t>()</a:t>
            </a:r>
          </a:p>
          <a:p>
            <a:pPr lvl="0">
              <a:buFont typeface="+mj-lt"/>
              <a:buAutoNum type="arabicPeriod"/>
            </a:pPr>
            <a:r>
              <a:rPr lang="en-IN" sz="3200" b="1" dirty="0"/>
              <a:t>Create the protectXML </a:t>
            </a:r>
            <a:r>
              <a:rPr lang="en-IN" sz="3200" dirty="0"/>
              <a:t>-- (which will be an input to the </a:t>
            </a:r>
            <a:r>
              <a:rPr lang="en-IN" sz="3200" dirty="0" err="1"/>
              <a:t>protectAndWrap</a:t>
            </a:r>
            <a:r>
              <a:rPr lang="en-IN" sz="3200" dirty="0"/>
              <a:t>() method</a:t>
            </a:r>
          </a:p>
          <a:p>
            <a:pPr marL="963613" lvl="1" indent="-514350">
              <a:buFont typeface="+mj-lt"/>
              <a:buAutoNum type="arabicPeriod"/>
            </a:pPr>
            <a:r>
              <a:rPr lang="en-IN" sz="2800" dirty="0"/>
              <a:t>Determine the Seclore Classification ID - use default as 1</a:t>
            </a:r>
          </a:p>
          <a:p>
            <a:pPr marL="963613" lvl="1" indent="-514350">
              <a:buFont typeface="+mj-lt"/>
              <a:buAutoNum type="arabicPeriod"/>
            </a:pPr>
            <a:r>
              <a:rPr lang="en-IN" sz="2800" dirty="0"/>
              <a:t>For every recipient,</a:t>
            </a:r>
          </a:p>
          <a:p>
            <a:pPr lvl="2"/>
            <a:r>
              <a:rPr lang="en-IN" sz="2800" dirty="0"/>
              <a:t>Determine the unique user id -- use getUserDetails Request to fetch information from Seclore Policy Server</a:t>
            </a:r>
          </a:p>
          <a:p>
            <a:pPr lvl="2"/>
            <a:r>
              <a:rPr lang="en-IN" sz="2800" dirty="0"/>
              <a:t>Determine the Primary Access rights (using the reference as  FSRightsCalculator.HTML)</a:t>
            </a:r>
          </a:p>
          <a:p>
            <a:pPr lvl="2"/>
            <a:r>
              <a:rPr lang="en-IN" sz="2800" dirty="0"/>
              <a:t>Determine if the user needs to be provided Offline permissions and Redistribute permissions</a:t>
            </a:r>
          </a:p>
          <a:p>
            <a:pPr lvl="2"/>
            <a:r>
              <a:rPr lang="en-IN" sz="2800" dirty="0"/>
              <a:t>Build the ProtectXML with the above information </a:t>
            </a:r>
          </a:p>
          <a:p>
            <a:pPr marL="963613" lvl="1" indent="-514350">
              <a:buFont typeface="+mj-lt"/>
              <a:buAutoNum type="arabicPeriod"/>
            </a:pPr>
            <a:r>
              <a:rPr lang="en-IN" sz="2800" dirty="0"/>
              <a:t>For the file owner</a:t>
            </a:r>
          </a:p>
          <a:p>
            <a:pPr lvl="2"/>
            <a:r>
              <a:rPr lang="en-IN" sz="2800" dirty="0"/>
              <a:t>Determine the unique user id -- use getUserDetails Request to fetch information from Seclore Policy Server</a:t>
            </a:r>
          </a:p>
          <a:p>
            <a:pPr lvl="0">
              <a:buFont typeface="+mj-lt"/>
              <a:buAutoNum type="arabicPeriod"/>
            </a:pPr>
            <a:r>
              <a:rPr lang="en-IN" sz="3200" b="1" dirty="0"/>
              <a:t>Protect &amp; wrap the file with </a:t>
            </a:r>
            <a:r>
              <a:rPr lang="en-IN" sz="3200" b="1" dirty="0" err="1"/>
              <a:t>protectAndWrap</a:t>
            </a:r>
            <a:r>
              <a:rPr lang="en-IN" sz="3200" b="1" dirty="0"/>
              <a:t>() method</a:t>
            </a:r>
            <a:r>
              <a:rPr lang="en-IN" sz="3200" dirty="0"/>
              <a:t>, by passing all the required parameters, including protectXML. Successful Protection returns a FileID</a:t>
            </a:r>
          </a:p>
          <a:p>
            <a:pPr>
              <a:buFont typeface="+mj-lt"/>
              <a:buAutoNum type="arabicPeriod"/>
            </a:pPr>
            <a:r>
              <a:rPr lang="en-IN" sz="3200" b="1" dirty="0"/>
              <a:t>Terminate() </a:t>
            </a:r>
            <a:r>
              <a:rPr lang="en-IN" sz="3200" dirty="0"/>
              <a:t>the Libraries</a:t>
            </a:r>
            <a:endParaRPr lang="en-US" sz="3200" dirty="0"/>
          </a:p>
        </p:txBody>
      </p:sp>
    </p:spTree>
    <p:extLst>
      <p:ext uri="{BB962C8B-B14F-4D97-AF65-F5344CB8AC3E}">
        <p14:creationId xmlns:p14="http://schemas.microsoft.com/office/powerpoint/2010/main" val="35601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p>
          <a:p>
            <a:pPr lvl="1"/>
            <a:r>
              <a:rPr lang="en-US" sz="3200" dirty="0"/>
              <a:t>Refer to InitializeWSClient.java in the sample code.</a:t>
            </a:r>
          </a:p>
          <a:p>
            <a:pPr marL="449263" lvl="1" indent="0">
              <a:buNone/>
            </a:pPr>
            <a:endParaRPr lang="en-US" sz="3600" dirty="0"/>
          </a:p>
          <a:p>
            <a:pPr lvl="1"/>
            <a:endParaRPr lang="en-US" sz="3600" dirty="0"/>
          </a:p>
          <a:p>
            <a:pPr lvl="1"/>
            <a:endParaRPr lang="en-US" sz="3600" dirty="0"/>
          </a:p>
          <a:p>
            <a:pPr lvl="1"/>
            <a:endParaRPr lang="en-US" sz="3600" dirty="0"/>
          </a:p>
          <a:p>
            <a:endParaRPr lang="en-US" sz="4800" dirty="0"/>
          </a:p>
          <a:p>
            <a:pPr marL="0" indent="0">
              <a:buNone/>
            </a:pPr>
            <a:endParaRPr lang="en-US" dirty="0"/>
          </a:p>
          <a:p>
            <a:r>
              <a:rPr lang="en-US" dirty="0"/>
              <a:t>InitializeHelper()</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6" name="Picture 5"/>
          <p:cNvPicPr>
            <a:picLocks noChangeAspect="1"/>
          </p:cNvPicPr>
          <p:nvPr/>
        </p:nvPicPr>
        <p:blipFill>
          <a:blip r:embed="rId2"/>
          <a:stretch>
            <a:fillRect/>
          </a:stretch>
        </p:blipFill>
        <p:spPr>
          <a:xfrm>
            <a:off x="6783386" y="2361410"/>
            <a:ext cx="12449494" cy="3734590"/>
          </a:xfrm>
          <a:prstGeom prst="rect">
            <a:avLst/>
          </a:prstGeom>
        </p:spPr>
      </p:pic>
      <p:pic>
        <p:nvPicPr>
          <p:cNvPr id="7" name="Picture 6"/>
          <p:cNvPicPr>
            <a:picLocks noChangeAspect="1"/>
          </p:cNvPicPr>
          <p:nvPr/>
        </p:nvPicPr>
        <p:blipFill rotWithShape="1">
          <a:blip r:embed="rId3"/>
          <a:srcRect t="45044"/>
          <a:stretch/>
        </p:blipFill>
        <p:spPr>
          <a:xfrm>
            <a:off x="6783386" y="9509760"/>
            <a:ext cx="16716694" cy="3202941"/>
          </a:xfrm>
          <a:prstGeom prst="rect">
            <a:avLst/>
          </a:prstGeom>
        </p:spPr>
      </p:pic>
    </p:spTree>
    <p:extLst>
      <p:ext uri="{BB962C8B-B14F-4D97-AF65-F5344CB8AC3E}">
        <p14:creationId xmlns:p14="http://schemas.microsoft.com/office/powerpoint/2010/main" val="1815588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isProtected</a:t>
            </a:r>
            <a:r>
              <a:rPr lang="en-US" dirty="0"/>
              <a:t>()</a:t>
            </a:r>
          </a:p>
          <a:p>
            <a:pPr lvl="1"/>
            <a:r>
              <a:rPr lang="en-IN" sz="3200" dirty="0"/>
              <a:t>This method returns whether a file is already protected or not. It takes file path as input parameter.</a:t>
            </a:r>
          </a:p>
          <a:p>
            <a:pPr marL="0" indent="0">
              <a:buNone/>
            </a:pPr>
            <a:endParaRPr lang="en-US" dirty="0"/>
          </a:p>
          <a:p>
            <a:r>
              <a:rPr lang="en-IN" dirty="0" err="1"/>
              <a:t>isHtmlWraped</a:t>
            </a:r>
            <a:r>
              <a:rPr lang="en-IN" dirty="0"/>
              <a:t>()</a:t>
            </a:r>
          </a:p>
          <a:p>
            <a:pPr lvl="1"/>
            <a:r>
              <a:rPr lang="en-US" sz="3200" dirty="0"/>
              <a:t>This method checks whether the given file is already HTML wrapped or not.</a:t>
            </a:r>
            <a:endParaRPr lang="en-IN" sz="3200" dirty="0"/>
          </a:p>
          <a:p>
            <a:endParaRPr lang="en-US" dirty="0"/>
          </a:p>
          <a:p>
            <a:endParaRPr lang="en-US" dirty="0"/>
          </a:p>
        </p:txBody>
      </p:sp>
      <p:pic>
        <p:nvPicPr>
          <p:cNvPr id="4" name="Picture 3"/>
          <p:cNvPicPr>
            <a:picLocks noChangeAspect="1"/>
          </p:cNvPicPr>
          <p:nvPr/>
        </p:nvPicPr>
        <p:blipFill>
          <a:blip r:embed="rId2"/>
          <a:stretch>
            <a:fillRect/>
          </a:stretch>
        </p:blipFill>
        <p:spPr>
          <a:xfrm>
            <a:off x="6142724" y="5378450"/>
            <a:ext cx="17205287" cy="2272030"/>
          </a:xfrm>
          <a:prstGeom prst="rect">
            <a:avLst/>
          </a:prstGeom>
        </p:spPr>
      </p:pic>
    </p:spTree>
    <p:extLst>
      <p:ext uri="{BB962C8B-B14F-4D97-AF65-F5344CB8AC3E}">
        <p14:creationId xmlns:p14="http://schemas.microsoft.com/office/powerpoint/2010/main" val="236217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 II</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5842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449263" lvl="1" indent="0">
              <a:buNone/>
            </a:pPr>
            <a:endParaRPr lang="en-US" sz="2800" dirty="0"/>
          </a:p>
          <a:p>
            <a:r>
              <a:rPr lang="en-US" sz="4000" dirty="0" err="1"/>
              <a:t>isSupportedFile</a:t>
            </a:r>
            <a:r>
              <a:rPr lang="en-US" sz="4000" dirty="0"/>
              <a:t>()</a:t>
            </a:r>
            <a:endParaRPr lang="en-US" sz="4800" dirty="0"/>
          </a:p>
          <a:p>
            <a:pPr lvl="2">
              <a:buFont typeface="Arial" panose="020B0604020202020204" pitchFamily="34" charset="0"/>
              <a:buChar char="•"/>
            </a:pPr>
            <a:r>
              <a:rPr lang="en-IN" sz="2800" dirty="0"/>
              <a:t>This method returns whether a file is supported for advanced protection or not. It takes file path as input parameter.</a:t>
            </a:r>
          </a:p>
          <a:p>
            <a:r>
              <a:rPr lang="en-IN" sz="4000" dirty="0" err="1"/>
              <a:t>isBasicProtectionSupported</a:t>
            </a:r>
            <a:r>
              <a:rPr lang="en-US" sz="4000" dirty="0"/>
              <a:t>()</a:t>
            </a:r>
            <a:endParaRPr lang="en-US" sz="4800" dirty="0"/>
          </a:p>
          <a:p>
            <a:pPr lvl="2">
              <a:buFont typeface="Arial" panose="020B0604020202020204" pitchFamily="34" charset="0"/>
              <a:buChar char="•"/>
            </a:pPr>
            <a:r>
              <a:rPr lang="en-IN" sz="2800" dirty="0"/>
              <a:t>This method returns whether a file is supported for universal protection or not. It takes file path as input parameter.</a:t>
            </a:r>
          </a:p>
          <a:p>
            <a:r>
              <a:rPr lang="en-IN" sz="4000" dirty="0" err="1"/>
              <a:t>isHtmlWrapSupported</a:t>
            </a:r>
            <a:r>
              <a:rPr lang="en-IN" sz="4000" dirty="0"/>
              <a:t>()</a:t>
            </a:r>
          </a:p>
          <a:p>
            <a:pPr lvl="2">
              <a:buFont typeface="Arial" panose="020B0604020202020204" pitchFamily="34" charset="0"/>
              <a:buChar char="•"/>
            </a:pPr>
            <a:r>
              <a:rPr lang="en-IN" sz="2800" dirty="0"/>
              <a:t>This method returns whether a file is supported for HTML Wrapping or not. It takes file path as input parameter.</a:t>
            </a:r>
            <a:endParaRPr lang="en-IN" sz="1800" dirty="0"/>
          </a:p>
          <a:p>
            <a:pPr lvl="1">
              <a:buFont typeface="Arial" panose="020B0604020202020204" pitchFamily="34" charset="0"/>
              <a:buChar char="•"/>
            </a:pPr>
            <a:endParaRPr lang="en-IN" sz="28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lvl="2">
              <a:buFont typeface="Arial" panose="020B0604020202020204" pitchFamily="34" charset="0"/>
              <a:buChar char="•"/>
            </a:pPr>
            <a:endParaRPr lang="en-US" sz="3200" dirty="0"/>
          </a:p>
          <a:p>
            <a:pPr marL="915988" lvl="2" indent="0">
              <a:buNone/>
            </a:pPr>
            <a:endParaRPr lang="en-US" sz="3200" dirty="0"/>
          </a:p>
        </p:txBody>
      </p:sp>
      <p:pic>
        <p:nvPicPr>
          <p:cNvPr id="6" name="Picture 5"/>
          <p:cNvPicPr>
            <a:picLocks noChangeAspect="1"/>
          </p:cNvPicPr>
          <p:nvPr/>
        </p:nvPicPr>
        <p:blipFill>
          <a:blip r:embed="rId2"/>
          <a:stretch>
            <a:fillRect/>
          </a:stretch>
        </p:blipFill>
        <p:spPr>
          <a:xfrm>
            <a:off x="6142724" y="5531960"/>
            <a:ext cx="17803069" cy="5288440"/>
          </a:xfrm>
          <a:prstGeom prst="rect">
            <a:avLst/>
          </a:prstGeom>
        </p:spPr>
      </p:pic>
    </p:spTree>
    <p:extLst>
      <p:ext uri="{BB962C8B-B14F-4D97-AF65-F5344CB8AC3E}">
        <p14:creationId xmlns:p14="http://schemas.microsoft.com/office/powerpoint/2010/main" val="67863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SEARCH USER</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sz="3200" dirty="0"/>
              <a:t>Send a request to Policy Server to get the User Details</a:t>
            </a:r>
            <a:r>
              <a:rPr lang="en-US" sz="3200" dirty="0"/>
              <a:t> </a:t>
            </a:r>
          </a:p>
          <a:p>
            <a:r>
              <a:rPr lang="en-IN" sz="3200" dirty="0"/>
              <a:t>Request XML structure provided below:</a:t>
            </a:r>
          </a:p>
          <a:p>
            <a:pPr marL="0" indent="0">
              <a:buNone/>
            </a:pPr>
            <a:r>
              <a:rPr lang="en-IN" sz="2000" dirty="0"/>
              <a:t>          </a:t>
            </a:r>
            <a:r>
              <a:rPr lang="en-IN" sz="2400" dirty="0"/>
              <a:t>      &lt;request&gt;</a:t>
            </a:r>
          </a:p>
          <a:p>
            <a:pPr marL="0" indent="0">
              <a:buNone/>
            </a:pPr>
            <a:r>
              <a:rPr lang="en-IN" sz="2400" dirty="0"/>
              <a:t>                    &lt;request-header&gt;</a:t>
            </a:r>
          </a:p>
          <a:p>
            <a:pPr marL="0" indent="0">
              <a:buNone/>
            </a:pPr>
            <a:r>
              <a:rPr lang="en-IN" sz="2400" dirty="0"/>
              <a:t>                        &lt;protocol-version&gt;2&lt;/protocol-version&gt;</a:t>
            </a:r>
          </a:p>
          <a:p>
            <a:pPr marL="0" indent="0">
              <a:buNone/>
            </a:pPr>
            <a:r>
              <a:rPr lang="en-IN" sz="2400" dirty="0"/>
              <a:t>                    &lt;/request-header&gt;</a:t>
            </a:r>
          </a:p>
          <a:p>
            <a:pPr marL="0" indent="0">
              <a:buNone/>
            </a:pPr>
            <a:r>
              <a:rPr lang="en-IN" sz="2400" dirty="0"/>
              <a:t>                    &lt;request-details&gt;</a:t>
            </a:r>
          </a:p>
          <a:p>
            <a:pPr marL="0" indent="0">
              <a:buNone/>
            </a:pPr>
            <a:r>
              <a:rPr lang="en-IN" sz="2400" dirty="0"/>
              <a:t>                        &lt;email-id&gt;[END-USER-EMAIL-ID]&lt;/email-id&gt;</a:t>
            </a:r>
          </a:p>
          <a:p>
            <a:pPr marL="0" indent="0">
              <a:buNone/>
            </a:pPr>
            <a:r>
              <a:rPr lang="en-IN" sz="2400" dirty="0"/>
              <a:t>                    &lt;/request-details&gt;</a:t>
            </a:r>
          </a:p>
          <a:p>
            <a:pPr marL="0" indent="0">
              <a:buNone/>
            </a:pPr>
            <a:r>
              <a:rPr lang="en-IN" sz="2400" dirty="0"/>
              <a:t>                &lt;/request&gt;</a:t>
            </a:r>
          </a:p>
          <a:p>
            <a:r>
              <a:rPr lang="en-IN" sz="3200" dirty="0"/>
              <a:t>Policy Server will respond with the following User Details</a:t>
            </a:r>
          </a:p>
          <a:p>
            <a:pPr lvl="1"/>
            <a:r>
              <a:rPr lang="en-IN" sz="2400" dirty="0"/>
              <a:t>Type</a:t>
            </a:r>
          </a:p>
          <a:p>
            <a:pPr lvl="1"/>
            <a:r>
              <a:rPr lang="en-IN" sz="2400" dirty="0"/>
              <a:t>rep-code</a:t>
            </a:r>
          </a:p>
          <a:p>
            <a:pPr lvl="1"/>
            <a:r>
              <a:rPr lang="en-IN" sz="2400" dirty="0"/>
              <a:t>id</a:t>
            </a:r>
            <a:endParaRPr lang="en-US" sz="2400" dirty="0"/>
          </a:p>
          <a:p>
            <a:r>
              <a:rPr lang="en-IN" sz="3200" dirty="0"/>
              <a:t>Use these values while forming the ProtectXML in next steps.</a:t>
            </a:r>
          </a:p>
          <a:p>
            <a:pPr marL="449263" lvl="1" indent="0">
              <a:buNone/>
            </a:pPr>
            <a:endParaRPr lang="en-IN" sz="2000" dirty="0"/>
          </a:p>
          <a:p>
            <a:pPr marL="449263" lvl="1" indent="0">
              <a:buNone/>
            </a:pPr>
            <a:endParaRPr lang="en-IN" sz="2000" dirty="0"/>
          </a:p>
          <a:p>
            <a:pPr marL="449263" lvl="1" indent="0">
              <a:buNone/>
            </a:pPr>
            <a:endParaRPr lang="en-US" sz="2000" dirty="0"/>
          </a:p>
          <a:p>
            <a:pPr lvl="1"/>
            <a:endParaRPr lang="en-US" sz="2400" dirty="0"/>
          </a:p>
          <a:p>
            <a:pPr lvl="1"/>
            <a:endParaRPr lang="en-US" sz="2400" dirty="0"/>
          </a:p>
          <a:p>
            <a:endParaRPr lang="en-US" sz="3200" dirty="0"/>
          </a:p>
        </p:txBody>
      </p:sp>
      <p:pic>
        <p:nvPicPr>
          <p:cNvPr id="4" name="Picture 3">
            <a:extLst>
              <a:ext uri="{FF2B5EF4-FFF2-40B4-BE49-F238E27FC236}">
                <a16:creationId xmlns:a16="http://schemas.microsoft.com/office/drawing/2014/main" id="{F896BE29-AED0-498F-B6D5-E99FB4D1E504}"/>
              </a:ext>
            </a:extLst>
          </p:cNvPr>
          <p:cNvPicPr>
            <a:picLocks noChangeAspect="1"/>
          </p:cNvPicPr>
          <p:nvPr/>
        </p:nvPicPr>
        <p:blipFill>
          <a:blip r:embed="rId2"/>
          <a:stretch>
            <a:fillRect/>
          </a:stretch>
        </p:blipFill>
        <p:spPr>
          <a:xfrm>
            <a:off x="6662736" y="7581495"/>
            <a:ext cx="12601649" cy="59757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19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34</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571750"/>
            <a:ext cx="18244450" cy="56864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protectAndWrap()</a:t>
            </a:r>
          </a:p>
          <a:p>
            <a:pPr lvl="2">
              <a:buFont typeface="Arial" panose="020B0604020202020204" pitchFamily="34" charset="0"/>
              <a:buChar char="•"/>
            </a:pPr>
            <a:r>
              <a:rPr lang="en-US" sz="3600" dirty="0"/>
              <a:t>Call this method to protect and wrap a supported file. This method protects files both supported for advanced protection and universal protection. Depending on the file extension, appropriate protection will be applied.</a:t>
            </a:r>
          </a:p>
          <a:p>
            <a:pPr marL="915988" lvl="2" indent="0">
              <a:buNone/>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p:cNvPicPr>
            <a:picLocks noChangeAspect="1"/>
          </p:cNvPicPr>
          <p:nvPr/>
        </p:nvPicPr>
        <p:blipFill>
          <a:blip r:embed="rId2"/>
          <a:stretch>
            <a:fillRect/>
          </a:stretch>
        </p:blipFill>
        <p:spPr>
          <a:xfrm>
            <a:off x="6573999" y="6884510"/>
            <a:ext cx="16593817" cy="3242470"/>
          </a:xfrm>
          <a:prstGeom prst="rect">
            <a:avLst/>
          </a:prstGeom>
          <a:ln>
            <a:solidFill>
              <a:schemeClr val="bg2"/>
            </a:solidFill>
          </a:ln>
        </p:spPr>
      </p:pic>
    </p:spTree>
    <p:extLst>
      <p:ext uri="{BB962C8B-B14F-4D97-AF65-F5344CB8AC3E}">
        <p14:creationId xmlns:p14="http://schemas.microsoft.com/office/powerpoint/2010/main" val="2732316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and Wrap Inputs</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12439650"/>
          </a:xfrm>
          <a:prstGeom prst="rect">
            <a:avLst/>
          </a:prstGeom>
        </p:spPr>
        <p:txBody>
          <a:bodyPr/>
          <a:lstStyle>
            <a:defPPr>
              <a:defRPr lang="en-US"/>
            </a:defPPr>
            <a:lvl1pPr marL="571500" indent="-571500">
              <a:lnSpc>
                <a:spcPct val="100000"/>
              </a:lnSpc>
              <a:spcBef>
                <a:spcPts val="0"/>
              </a:spcBef>
              <a:spcAft>
                <a:spcPts val="600"/>
              </a:spcAft>
              <a:buFont typeface="Arial"/>
              <a:buChar char="•"/>
              <a:defRPr sz="4400" b="0" i="0" baseline="0">
                <a:solidFill>
                  <a:schemeClr val="tx2"/>
                </a:solidFill>
                <a:cs typeface="Roboto Light" charset="0"/>
              </a:defRPr>
            </a:lvl1pPr>
            <a:lvl2pPr marL="906463" indent="-457200">
              <a:lnSpc>
                <a:spcPct val="100000"/>
              </a:lnSpc>
              <a:spcBef>
                <a:spcPts val="900"/>
              </a:spcBef>
              <a:buFont typeface="Arial"/>
              <a:buChar char="•"/>
              <a:tabLst/>
              <a:defRPr sz="3100">
                <a:solidFill>
                  <a:schemeClr val="tx2"/>
                </a:solidFill>
                <a:cs typeface="Open Sans"/>
              </a:defRPr>
            </a:lvl2pPr>
            <a:lvl3pPr marL="1316038" lvl="2" indent="-400050">
              <a:lnSpc>
                <a:spcPct val="100000"/>
              </a:lnSpc>
              <a:spcBef>
                <a:spcPts val="600"/>
              </a:spcBef>
              <a:buFont typeface="Arial" panose="020B0604020202020204" pitchFamily="34" charset="0"/>
              <a:buChar char="•"/>
              <a:defRPr sz="3600" baseline="0">
                <a:solidFill>
                  <a:schemeClr val="tx2"/>
                </a:solidFill>
                <a:cs typeface="Open Sans"/>
              </a:defRPr>
            </a:lvl3pPr>
            <a:lvl4pPr indent="0" algn="ctr">
              <a:lnSpc>
                <a:spcPct val="130000"/>
              </a:lnSpc>
              <a:spcBef>
                <a:spcPct val="20000"/>
              </a:spcBef>
              <a:buFont typeface="Arial"/>
              <a:buNone/>
              <a:defRPr sz="3100">
                <a:solidFill>
                  <a:schemeClr val="tx2"/>
                </a:solidFill>
                <a:cs typeface="Open Sans"/>
              </a:defRPr>
            </a:lvl4pPr>
            <a:lvl5pPr indent="0" algn="ctr">
              <a:lnSpc>
                <a:spcPct val="130000"/>
              </a:lnSpc>
              <a:spcBef>
                <a:spcPct val="20000"/>
              </a:spcBef>
              <a:buFont typeface="Arial"/>
              <a:buNone/>
              <a:defRPr sz="3100">
                <a:solidFill>
                  <a:schemeClr val="tx2"/>
                </a:solidFill>
                <a:cs typeface="Open Sans"/>
              </a:defRPr>
            </a:lvl5pPr>
            <a:lvl6pPr marL="5980947" indent="-543724">
              <a:spcBef>
                <a:spcPct val="20000"/>
              </a:spcBef>
              <a:buFont typeface="Arial"/>
              <a:buChar char="•"/>
              <a:defRPr sz="4800"/>
            </a:lvl6pPr>
            <a:lvl7pPr marL="7068393" indent="-543724">
              <a:spcBef>
                <a:spcPct val="20000"/>
              </a:spcBef>
              <a:buFont typeface="Arial"/>
              <a:buChar char="•"/>
              <a:defRPr sz="4800"/>
            </a:lvl7pPr>
            <a:lvl8pPr marL="8155841" indent="-543724">
              <a:spcBef>
                <a:spcPct val="20000"/>
              </a:spcBef>
              <a:buFont typeface="Arial"/>
              <a:buChar char="•"/>
              <a:defRPr sz="4800"/>
            </a:lvl8pPr>
            <a:lvl9pPr marL="9243285" indent="-543724">
              <a:spcBef>
                <a:spcPct val="20000"/>
              </a:spcBef>
              <a:buFont typeface="Arial"/>
              <a:buChar char="•"/>
              <a:defRPr sz="4800"/>
            </a:lvl9pPr>
          </a:lstStyle>
          <a:p>
            <a:endParaRPr lang="en-US" dirty="0"/>
          </a:p>
          <a:p>
            <a:r>
              <a:rPr lang="en-US" dirty="0"/>
              <a:t>protectAndWrap() mandatory parameters</a:t>
            </a:r>
          </a:p>
          <a:p>
            <a:pPr lvl="2"/>
            <a:r>
              <a:rPr lang="en-US" dirty="0"/>
              <a:t>psConnection – PSConnection received from createPSConnection or getPSConnection. This is an optional parameter. In case it is NULL, this API picks up a session from the session pool. You can pass null for the sample code.             </a:t>
            </a:r>
          </a:p>
          <a:p>
            <a:pPr lvl="2"/>
            <a:endParaRPr lang="en-US" dirty="0"/>
          </a:p>
          <a:p>
            <a:pPr lvl="2"/>
            <a:r>
              <a:rPr lang="en-US" dirty="0"/>
              <a:t>filePath – This string will contain the path of the file which is to be protected. Pass complete path to file including extension.</a:t>
            </a:r>
          </a:p>
          <a:p>
            <a:pPr lvl="2"/>
            <a:endParaRPr lang="en-US" dirty="0"/>
          </a:p>
          <a:p>
            <a:pPr lvl="2"/>
            <a:r>
              <a:rPr lang="en-US" dirty="0"/>
              <a:t>displayFilePath – Pass same as filePath. It is used for logging.</a:t>
            </a:r>
          </a:p>
          <a:p>
            <a:pPr lvl="2"/>
            <a:endParaRPr lang="en-US" dirty="0"/>
          </a:p>
          <a:p>
            <a:pPr lvl="2"/>
            <a:r>
              <a:rPr lang="en-US" dirty="0"/>
              <a:t>protectionType – This is type of protection from ProtectionType. Pass </a:t>
            </a:r>
            <a:r>
              <a:rPr lang="en-IN" dirty="0" err="1"/>
              <a:t>ProtectionType.PROTECT</a:t>
            </a:r>
            <a:endParaRPr lang="en-US" dirty="0"/>
          </a:p>
          <a:p>
            <a:pPr marL="915988" lvl="2" indent="0">
              <a:buNone/>
            </a:pPr>
            <a:r>
              <a:rPr lang="en-US" dirty="0"/>
              <a:t>             </a:t>
            </a:r>
          </a:p>
          <a:p>
            <a:pPr lvl="2"/>
            <a:r>
              <a:rPr lang="en-US" dirty="0"/>
              <a:t>protectXML – This string will contain protection details based on the ProtectionType passed above. It should be in XML format. In this sample code, the protection XML is formed by taking user input. You can form the protectXML by passing only the mandatory details. See next slide for details. </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148482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36</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 Reference from Sample Code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915988" lvl="2" indent="0">
              <a:buNone/>
            </a:pPr>
            <a:r>
              <a:rPr lang="en-US" sz="3600" dirty="0"/>
              <a:t>Reference from Sample Code</a:t>
            </a:r>
          </a:p>
        </p:txBody>
      </p:sp>
      <p:pic>
        <p:nvPicPr>
          <p:cNvPr id="6" name="Picture 5"/>
          <p:cNvPicPr>
            <a:picLocks noChangeAspect="1"/>
          </p:cNvPicPr>
          <p:nvPr/>
        </p:nvPicPr>
        <p:blipFill>
          <a:blip r:embed="rId2"/>
          <a:stretch>
            <a:fillRect/>
          </a:stretch>
        </p:blipFill>
        <p:spPr>
          <a:xfrm>
            <a:off x="6909117" y="1595437"/>
            <a:ext cx="16515026" cy="7304723"/>
          </a:xfrm>
          <a:prstGeom prst="rect">
            <a:avLst/>
          </a:prstGeom>
        </p:spPr>
      </p:pic>
    </p:spTree>
    <p:extLst>
      <p:ext uri="{BB962C8B-B14F-4D97-AF65-F5344CB8AC3E}">
        <p14:creationId xmlns:p14="http://schemas.microsoft.com/office/powerpoint/2010/main" val="179795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Protect xml</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protectXML – Form the xml as below. Refer to the comments inline.</a:t>
            </a: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a:extLst>
              <a:ext uri="{FF2B5EF4-FFF2-40B4-BE49-F238E27FC236}">
                <a16:creationId xmlns:a16="http://schemas.microsoft.com/office/drawing/2014/main" id="{70EDE7BF-504A-4F0B-8361-EFD4CD7A075D}"/>
              </a:ext>
            </a:extLst>
          </p:cNvPr>
          <p:cNvPicPr>
            <a:picLocks noChangeAspect="1"/>
          </p:cNvPicPr>
          <p:nvPr/>
        </p:nvPicPr>
        <p:blipFill>
          <a:blip r:embed="rId2"/>
          <a:stretch>
            <a:fillRect/>
          </a:stretch>
        </p:blipFill>
        <p:spPr>
          <a:xfrm>
            <a:off x="6735762" y="1165224"/>
            <a:ext cx="15495588" cy="119615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088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25273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dirty="0"/>
              <a:t>TerminateHelper()</a:t>
            </a:r>
          </a:p>
          <a:p>
            <a:pPr lvl="1"/>
            <a:r>
              <a:rPr lang="en-IN" sz="3200" dirty="0"/>
              <a:t>This method removes the FSHelper session associated with the current identifier. </a:t>
            </a:r>
            <a:r>
              <a:rPr lang="en-US" sz="3200" dirty="0"/>
              <a:t>Pass the same unique Identifier for the FSHelper Object which was passed during initialization.</a:t>
            </a:r>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lvl="2">
              <a:buFont typeface="Arial" panose="020B0604020202020204" pitchFamily="34" charset="0"/>
              <a:buChar char="•"/>
            </a:pPr>
            <a:endParaRPr lang="en-US" sz="32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4" name="Picture 3">
            <a:extLst>
              <a:ext uri="{FF2B5EF4-FFF2-40B4-BE49-F238E27FC236}">
                <a16:creationId xmlns:a16="http://schemas.microsoft.com/office/drawing/2014/main" id="{D43FADA9-DEF8-4D5A-894C-DF362FD9B81F}"/>
              </a:ext>
            </a:extLst>
          </p:cNvPr>
          <p:cNvPicPr>
            <a:picLocks noChangeAspect="1"/>
          </p:cNvPicPr>
          <p:nvPr/>
        </p:nvPicPr>
        <p:blipFill>
          <a:blip r:embed="rId2"/>
          <a:stretch>
            <a:fillRect/>
          </a:stretch>
        </p:blipFill>
        <p:spPr>
          <a:xfrm>
            <a:off x="7213110" y="3971925"/>
            <a:ext cx="12991002" cy="1290637"/>
          </a:xfrm>
          <a:prstGeom prst="rect">
            <a:avLst/>
          </a:prstGeom>
          <a:ln>
            <a:solidFill>
              <a:schemeClr val="bg1">
                <a:lumMod val="85000"/>
              </a:schemeClr>
            </a:solid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6517236" y="8717280"/>
            <a:ext cx="17423736" cy="3995420"/>
          </a:xfrm>
          <a:prstGeom prst="rect">
            <a:avLst/>
          </a:prstGeom>
        </p:spPr>
      </p:pic>
    </p:spTree>
    <p:extLst>
      <p:ext uri="{BB962C8B-B14F-4D97-AF65-F5344CB8AC3E}">
        <p14:creationId xmlns:p14="http://schemas.microsoft.com/office/powerpoint/2010/main" val="3964463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39</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extLst>
              <p:ext uri="{D42A27DB-BD31-4B8C-83A1-F6EECF244321}">
                <p14:modId xmlns:p14="http://schemas.microsoft.com/office/powerpoint/2010/main" val="1672570451"/>
              </p:ext>
            </p:extLst>
          </p:nvPr>
        </p:nvGraphicFramePr>
        <p:xfrm>
          <a:off x="6195899" y="154593"/>
          <a:ext cx="17745073" cy="12317862"/>
        </p:xfrm>
        <a:graphic>
          <a:graphicData uri="http://schemas.openxmlformats.org/drawingml/2006/table">
            <a:tbl>
              <a:tblPr firstRow="1" bandRow="1">
                <a:tableStyleId>{5C22544A-7EE6-4342-B048-85BDC9FD1C3A}</a:tableStyleId>
              </a:tblPr>
              <a:tblGrid>
                <a:gridCol w="1079975">
                  <a:extLst>
                    <a:ext uri="{9D8B030D-6E8A-4147-A177-3AD203B41FA5}">
                      <a16:colId xmlns:a16="http://schemas.microsoft.com/office/drawing/2014/main" val="20000"/>
                    </a:ext>
                  </a:extLst>
                </a:gridCol>
                <a:gridCol w="5865930">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678087">
                <a:tc>
                  <a:txBody>
                    <a:bodyPr/>
                    <a:lstStyle/>
                    <a:p>
                      <a:r>
                        <a:rPr lang="en-US" sz="2800" b="1" dirty="0"/>
                        <a:t>#</a:t>
                      </a:r>
                      <a:endParaRPr lang="en-IN" sz="2800" b="1" dirty="0"/>
                    </a:p>
                  </a:txBody>
                  <a:tcPr/>
                </a:tc>
                <a:tc>
                  <a:txBody>
                    <a:bodyPr/>
                    <a:lstStyle/>
                    <a:p>
                      <a:r>
                        <a:rPr lang="en-US" sz="2800" b="1" dirty="0"/>
                        <a:t>Error Message</a:t>
                      </a:r>
                      <a:r>
                        <a:rPr lang="en-US" sz="2800" b="1" baseline="0" dirty="0"/>
                        <a:t> in WS Log</a:t>
                      </a:r>
                      <a:endParaRPr lang="en-IN" sz="2800" b="1" dirty="0"/>
                    </a:p>
                  </a:txBody>
                  <a:tcPr/>
                </a:tc>
                <a:tc>
                  <a:txBody>
                    <a:bodyPr/>
                    <a:lstStyle/>
                    <a:p>
                      <a:r>
                        <a:rPr lang="en-US" sz="2800" b="1" dirty="0"/>
                        <a:t>Steps to correct it</a:t>
                      </a:r>
                      <a:endParaRPr lang="en-IN" sz="2800" b="1" dirty="0"/>
                    </a:p>
                  </a:txBody>
                  <a:tcPr/>
                </a:tc>
                <a:extLst>
                  <a:ext uri="{0D108BD9-81ED-4DB2-BD59-A6C34878D82A}">
                    <a16:rowId xmlns:a16="http://schemas.microsoft.com/office/drawing/2014/main" val="10000"/>
                  </a:ext>
                </a:extLst>
              </a:tr>
              <a:tr h="1273143">
                <a:tc>
                  <a:txBody>
                    <a:bodyPr/>
                    <a:lstStyle/>
                    <a:p>
                      <a:r>
                        <a:rPr lang="en-US" sz="2800" dirty="0"/>
                        <a:t>1</a:t>
                      </a:r>
                      <a:endParaRPr lang="en-IN" sz="2800" dirty="0"/>
                    </a:p>
                  </a:txBody>
                  <a:tcPr/>
                </a:tc>
                <a:tc>
                  <a:txBody>
                    <a:bodyPr/>
                    <a:lstStyle/>
                    <a:p>
                      <a:r>
                        <a:rPr lang="en-US" sz="2800" dirty="0"/>
                        <a:t>PS not reachable </a:t>
                      </a:r>
                      <a:endParaRPr lang="en-IN"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SSL Certificate error. Import SSL certificate</a:t>
                      </a:r>
                      <a:r>
                        <a:rPr lang="en-US" sz="2800" baseline="0" dirty="0"/>
                        <a:t> in the JRE folder</a:t>
                      </a:r>
                      <a:endParaRPr lang="en-US" sz="2800" dirty="0"/>
                    </a:p>
                  </a:txBody>
                  <a:tcPr/>
                </a:tc>
                <a:extLst>
                  <a:ext uri="{0D108BD9-81ED-4DB2-BD59-A6C34878D82A}">
                    <a16:rowId xmlns:a16="http://schemas.microsoft.com/office/drawing/2014/main" val="10001"/>
                  </a:ext>
                </a:extLst>
              </a:tr>
              <a:tr h="678087">
                <a:tc>
                  <a:txBody>
                    <a:bodyPr/>
                    <a:lstStyle/>
                    <a:p>
                      <a:r>
                        <a:rPr lang="en-US" sz="2800" dirty="0"/>
                        <a:t>2</a:t>
                      </a:r>
                      <a:endParaRPr lang="en-IN" sz="2800" dirty="0"/>
                    </a:p>
                  </a:txBody>
                  <a:tcPr/>
                </a:tc>
                <a:tc>
                  <a:txBody>
                    <a:bodyPr/>
                    <a:lstStyle/>
                    <a:p>
                      <a:r>
                        <a:rPr lang="en-US" sz="2800" dirty="0"/>
                        <a:t>Unable to edit the file </a:t>
                      </a:r>
                      <a:endParaRPr lang="en-IN"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File is read only. Allow write permissions on the file</a:t>
                      </a:r>
                    </a:p>
                  </a:txBody>
                  <a:tcPr/>
                </a:tc>
                <a:extLst>
                  <a:ext uri="{0D108BD9-81ED-4DB2-BD59-A6C34878D82A}">
                    <a16:rowId xmlns:a16="http://schemas.microsoft.com/office/drawing/2014/main" val="10002"/>
                  </a:ext>
                </a:extLst>
              </a:tr>
              <a:tr h="1273143">
                <a:tc>
                  <a:txBody>
                    <a:bodyPr/>
                    <a:lstStyle/>
                    <a:p>
                      <a:r>
                        <a:rPr lang="en-US" sz="2800" dirty="0"/>
                        <a:t>3</a:t>
                      </a:r>
                      <a:endParaRPr lang="en-IN" sz="2800" dirty="0"/>
                    </a:p>
                  </a:txBody>
                  <a:tcPr/>
                </a:tc>
                <a:tc>
                  <a:txBody>
                    <a:bodyPr/>
                    <a:lstStyle/>
                    <a:p>
                      <a:r>
                        <a:rPr lang="en-US" sz="2800" dirty="0"/>
                        <a:t>Unable to Decrypt file contents </a:t>
                      </a:r>
                      <a:endParaRPr lang="en-IN" sz="2800" dirty="0"/>
                    </a:p>
                  </a:txBody>
                  <a:tcPr/>
                </a:tc>
                <a:tc>
                  <a:txBody>
                    <a:bodyPr/>
                    <a:lstStyle/>
                    <a:p>
                      <a:r>
                        <a:rPr lang="en-US" sz="2800" dirty="0"/>
                        <a:t>Unlimited Strength JCE files to be placed</a:t>
                      </a:r>
                      <a:r>
                        <a:rPr lang="en-US" sz="2800" baseline="0" dirty="0"/>
                        <a:t> in JRE folder</a:t>
                      </a:r>
                      <a:endParaRPr lang="en-IN" sz="2800" dirty="0"/>
                    </a:p>
                  </a:txBody>
                  <a:tcPr/>
                </a:tc>
                <a:extLst>
                  <a:ext uri="{0D108BD9-81ED-4DB2-BD59-A6C34878D82A}">
                    <a16:rowId xmlns:a16="http://schemas.microsoft.com/office/drawing/2014/main" val="10003"/>
                  </a:ext>
                </a:extLst>
              </a:tr>
              <a:tr h="678087">
                <a:tc>
                  <a:txBody>
                    <a:bodyPr/>
                    <a:lstStyle/>
                    <a:p>
                      <a:r>
                        <a:rPr lang="en-US" sz="2800" dirty="0"/>
                        <a:t>4</a:t>
                      </a:r>
                      <a:endParaRPr lang="en-IN" sz="2800" dirty="0"/>
                    </a:p>
                  </a:txBody>
                  <a:tcPr/>
                </a:tc>
                <a:tc>
                  <a:txBody>
                    <a:bodyPr/>
                    <a:lstStyle/>
                    <a:p>
                      <a:r>
                        <a:rPr lang="en-US" sz="2800" kern="1200" dirty="0">
                          <a:solidFill>
                            <a:schemeClr val="dk1"/>
                          </a:solidFill>
                          <a:latin typeface="+mn-lt"/>
                          <a:ea typeface="+mn-ea"/>
                          <a:cs typeface="+mn-cs"/>
                        </a:rPr>
                        <a:t>Failed to authenticate the session</a:t>
                      </a:r>
                      <a:endParaRPr lang="en-IN" sz="2800" kern="1200" dirty="0">
                        <a:solidFill>
                          <a:schemeClr val="dk1"/>
                        </a:solidFill>
                        <a:latin typeface="+mn-lt"/>
                        <a:ea typeface="+mn-ea"/>
                        <a:cs typeface="+mn-cs"/>
                      </a:endParaRPr>
                    </a:p>
                  </a:txBody>
                  <a:tcPr/>
                </a:tc>
                <a:tc>
                  <a:txBody>
                    <a:bodyPr/>
                    <a:lstStyle/>
                    <a:p>
                      <a:r>
                        <a:rPr lang="en-US" sz="2800" dirty="0"/>
                        <a:t>Rep-code or user details configured in the </a:t>
                      </a:r>
                      <a:r>
                        <a:rPr lang="en-IN" sz="2800" kern="1200" dirty="0">
                          <a:solidFill>
                            <a:schemeClr val="dk1"/>
                          </a:solidFill>
                          <a:latin typeface="+mn-lt"/>
                          <a:ea typeface="+mn-ea"/>
                          <a:cs typeface="+mn-cs"/>
                        </a:rPr>
                        <a:t>tenant config.xml is incorrect</a:t>
                      </a:r>
                      <a:endParaRPr lang="en-IN" sz="2800" dirty="0"/>
                    </a:p>
                  </a:txBody>
                  <a:tcPr/>
                </a:tc>
                <a:extLst>
                  <a:ext uri="{0D108BD9-81ED-4DB2-BD59-A6C34878D82A}">
                    <a16:rowId xmlns:a16="http://schemas.microsoft.com/office/drawing/2014/main" val="10004"/>
                  </a:ext>
                </a:extLst>
              </a:tr>
              <a:tr h="1273143">
                <a:tc>
                  <a:txBody>
                    <a:bodyPr/>
                    <a:lstStyle/>
                    <a:p>
                      <a:r>
                        <a:rPr lang="en-US" sz="2800" dirty="0"/>
                        <a:t>5</a:t>
                      </a:r>
                      <a:endParaRPr lang="en-IN" sz="2800" dirty="0"/>
                    </a:p>
                  </a:txBody>
                  <a:tcPr/>
                </a:tc>
                <a:tc>
                  <a:txBody>
                    <a:bodyPr/>
                    <a:lstStyle/>
                    <a:p>
                      <a:r>
                        <a:rPr lang="en-IN" sz="2800" kern="1200" dirty="0">
                          <a:solidFill>
                            <a:schemeClr val="dk1"/>
                          </a:solidFill>
                          <a:latin typeface="+mn-lt"/>
                          <a:ea typeface="+mn-ea"/>
                          <a:cs typeface="+mn-cs"/>
                        </a:rPr>
                        <a:t>File with extension '</a:t>
                      </a:r>
                      <a:r>
                        <a:rPr lang="en-IN" sz="2800" kern="1200" dirty="0" err="1">
                          <a:solidFill>
                            <a:schemeClr val="dk1"/>
                          </a:solidFill>
                          <a:latin typeface="+mn-lt"/>
                          <a:ea typeface="+mn-ea"/>
                          <a:cs typeface="+mn-cs"/>
                        </a:rPr>
                        <a:t>abc</a:t>
                      </a:r>
                      <a:r>
                        <a:rPr lang="en-IN" sz="2800" kern="1200" dirty="0">
                          <a:solidFill>
                            <a:schemeClr val="dk1"/>
                          </a:solidFill>
                          <a:latin typeface="+mn-lt"/>
                          <a:ea typeface="+mn-ea"/>
                          <a:cs typeface="+mn-cs"/>
                        </a:rPr>
                        <a:t>' is not supported by Seclore FS Helper Library</a:t>
                      </a:r>
                      <a:endParaRPr lang="en-US" sz="2800" baseline="0" dirty="0"/>
                    </a:p>
                  </a:txBody>
                  <a:tcPr/>
                </a:tc>
                <a:tc>
                  <a:txBody>
                    <a:bodyPr/>
                    <a:lstStyle/>
                    <a:p>
                      <a:r>
                        <a:rPr lang="en-US" sz="2800" dirty="0"/>
                        <a:t>The file you are trying to protect is not supported</a:t>
                      </a:r>
                      <a:r>
                        <a:rPr lang="en-US" sz="2800" baseline="0" dirty="0"/>
                        <a:t> by Seclore. Please use a text or office file format for testing. </a:t>
                      </a:r>
                      <a:endParaRPr lang="en-IN" sz="2800" dirty="0"/>
                    </a:p>
                  </a:txBody>
                  <a:tcPr/>
                </a:tc>
                <a:extLst>
                  <a:ext uri="{0D108BD9-81ED-4DB2-BD59-A6C34878D82A}">
                    <a16:rowId xmlns:a16="http://schemas.microsoft.com/office/drawing/2014/main" val="10005"/>
                  </a:ext>
                </a:extLst>
              </a:tr>
              <a:tr h="1273143">
                <a:tc>
                  <a:txBody>
                    <a:bodyPr/>
                    <a:lstStyle/>
                    <a:p>
                      <a:r>
                        <a:rPr lang="en-US" sz="2800" dirty="0"/>
                        <a:t>6</a:t>
                      </a:r>
                      <a:endParaRPr lang="en-IN" sz="2800" dirty="0"/>
                    </a:p>
                  </a:txBody>
                  <a:tcPr/>
                </a:tc>
                <a:tc>
                  <a:txBody>
                    <a:bodyPr/>
                    <a:lstStyle/>
                    <a:p>
                      <a:r>
                        <a:rPr lang="en-IN" sz="2800" kern="1200" dirty="0">
                          <a:solidFill>
                            <a:schemeClr val="dk1"/>
                          </a:solidFill>
                          <a:latin typeface="+mn-lt"/>
                          <a:ea typeface="+mn-ea"/>
                          <a:cs typeface="+mn-cs"/>
                        </a:rPr>
                        <a:t>File with extension '</a:t>
                      </a:r>
                      <a:r>
                        <a:rPr lang="en-IN" sz="2800" kern="1200" dirty="0" err="1">
                          <a:solidFill>
                            <a:schemeClr val="dk1"/>
                          </a:solidFill>
                          <a:latin typeface="+mn-lt"/>
                          <a:ea typeface="+mn-ea"/>
                          <a:cs typeface="+mn-cs"/>
                        </a:rPr>
                        <a:t>abc</a:t>
                      </a:r>
                      <a:r>
                        <a:rPr lang="en-IN" sz="2800" kern="1200" dirty="0">
                          <a:solidFill>
                            <a:schemeClr val="dk1"/>
                          </a:solidFill>
                          <a:latin typeface="+mn-lt"/>
                          <a:ea typeface="+mn-ea"/>
                          <a:cs typeface="+mn-cs"/>
                        </a:rPr>
                        <a:t>' is not supported by Seclore FS Helper Library</a:t>
                      </a:r>
                      <a:endParaRPr lang="en-US" sz="2800" baseline="0" dirty="0"/>
                    </a:p>
                  </a:txBody>
                  <a:tcPr/>
                </a:tc>
                <a:tc>
                  <a:txBody>
                    <a:bodyPr/>
                    <a:lstStyle/>
                    <a:p>
                      <a:r>
                        <a:rPr lang="en-US" sz="2800" dirty="0"/>
                        <a:t>The file you are trying to protect is not supported</a:t>
                      </a:r>
                      <a:r>
                        <a:rPr lang="en-US" sz="2800" baseline="0" dirty="0"/>
                        <a:t> by Seclore. Please use a text or office file format for testing. </a:t>
                      </a:r>
                      <a:endParaRPr lang="en-IN" sz="2800" dirty="0"/>
                    </a:p>
                  </a:txBody>
                  <a:tcPr/>
                </a:tc>
                <a:extLst>
                  <a:ext uri="{0D108BD9-81ED-4DB2-BD59-A6C34878D82A}">
                    <a16:rowId xmlns:a16="http://schemas.microsoft.com/office/drawing/2014/main" val="10006"/>
                  </a:ext>
                </a:extLst>
              </a:tr>
              <a:tr h="1273143">
                <a:tc>
                  <a:txBody>
                    <a:bodyPr/>
                    <a:lstStyle/>
                    <a:p>
                      <a:r>
                        <a:rPr lang="en-US" sz="2800" dirty="0"/>
                        <a:t>7</a:t>
                      </a:r>
                      <a:endParaRPr lang="en-IN" sz="2800" dirty="0"/>
                    </a:p>
                  </a:txBody>
                  <a:tcPr/>
                </a:tc>
                <a:tc>
                  <a:txBody>
                    <a:bodyPr/>
                    <a:lstStyle/>
                    <a:p>
                      <a:r>
                        <a:rPr lang="en-IN" sz="2800" kern="1200" dirty="0">
                          <a:solidFill>
                            <a:schemeClr val="dk1"/>
                          </a:solidFill>
                          <a:latin typeface="+mn-lt"/>
                          <a:ea typeface="+mn-ea"/>
                          <a:cs typeface="+mn-cs"/>
                        </a:rPr>
                        <a:t>File is already protected</a:t>
                      </a:r>
                      <a:endParaRPr lang="en-US" sz="2800" baseline="0" dirty="0"/>
                    </a:p>
                  </a:txBody>
                  <a:tcPr/>
                </a:tc>
                <a:tc>
                  <a:txBody>
                    <a:bodyPr/>
                    <a:lstStyle/>
                    <a:p>
                      <a:r>
                        <a:rPr lang="en-US" sz="2800" dirty="0"/>
                        <a:t>The file you are trying to protect is already protected. Please create another file.</a:t>
                      </a:r>
                      <a:endParaRPr lang="en-IN" sz="2800" dirty="0"/>
                    </a:p>
                  </a:txBody>
                  <a:tcPr/>
                </a:tc>
                <a:extLst>
                  <a:ext uri="{0D108BD9-81ED-4DB2-BD59-A6C34878D82A}">
                    <a16:rowId xmlns:a16="http://schemas.microsoft.com/office/drawing/2014/main" val="2666695796"/>
                  </a:ext>
                </a:extLst>
              </a:tr>
              <a:tr h="1273143">
                <a:tc>
                  <a:txBody>
                    <a:bodyPr/>
                    <a:lstStyle/>
                    <a:p>
                      <a:r>
                        <a:rPr lang="en-US" sz="2800" dirty="0"/>
                        <a:t>8</a:t>
                      </a:r>
                      <a:endParaRPr lang="en-IN" sz="2800" dirty="0"/>
                    </a:p>
                  </a:txBody>
                  <a:tcPr/>
                </a:tc>
                <a:tc>
                  <a:txBody>
                    <a:bodyPr/>
                    <a:lstStyle/>
                    <a:p>
                      <a:r>
                        <a:rPr lang="en-US" sz="2800" kern="1200" dirty="0">
                          <a:solidFill>
                            <a:schemeClr val="dk1"/>
                          </a:solidFill>
                          <a:latin typeface="+mn-lt"/>
                          <a:ea typeface="+mn-ea"/>
                          <a:cs typeface="+mn-cs"/>
                        </a:rPr>
                        <a:t>File is not supported for HTML wrapping!</a:t>
                      </a:r>
                    </a:p>
                  </a:txBody>
                  <a:tcPr/>
                </a:tc>
                <a:tc>
                  <a:txBody>
                    <a:bodyPr/>
                    <a:lstStyle/>
                    <a:p>
                      <a:r>
                        <a:rPr lang="en-US" sz="2800" dirty="0"/>
                        <a:t>The file you are trying to protect and wrap is not supported</a:t>
                      </a:r>
                      <a:r>
                        <a:rPr lang="en-US" sz="2800" baseline="0" dirty="0"/>
                        <a:t>. Use a file with supported extension.</a:t>
                      </a:r>
                      <a:endParaRPr lang="en-IN" sz="2800" dirty="0"/>
                    </a:p>
                  </a:txBody>
                  <a:tcPr/>
                </a:tc>
                <a:extLst>
                  <a:ext uri="{0D108BD9-81ED-4DB2-BD59-A6C34878D82A}">
                    <a16:rowId xmlns:a16="http://schemas.microsoft.com/office/drawing/2014/main" val="3084275237"/>
                  </a:ext>
                </a:extLst>
              </a:tr>
              <a:tr h="1273143">
                <a:tc>
                  <a:txBody>
                    <a:bodyPr/>
                    <a:lstStyle/>
                    <a:p>
                      <a:r>
                        <a:rPr lang="en-US" sz="2800" dirty="0"/>
                        <a:t>9</a:t>
                      </a:r>
                      <a:endParaRPr lang="en-IN" sz="2800" dirty="0"/>
                    </a:p>
                  </a:txBody>
                  <a:tcPr/>
                </a:tc>
                <a:tc>
                  <a:txBody>
                    <a:bodyPr/>
                    <a:lstStyle/>
                    <a:p>
                      <a:r>
                        <a:rPr lang="en-IN" sz="2800" kern="1200" dirty="0">
                          <a:solidFill>
                            <a:schemeClr val="dk1"/>
                          </a:solidFill>
                          <a:latin typeface="+mn-lt"/>
                          <a:ea typeface="+mn-ea"/>
                          <a:cs typeface="+mn-cs"/>
                        </a:rPr>
                        <a:t>Basic protect feature is not enabled in your policy server</a:t>
                      </a:r>
                      <a:endParaRPr lang="en-US" sz="2800" kern="1200" dirty="0">
                        <a:solidFill>
                          <a:schemeClr val="dk1"/>
                        </a:solidFill>
                        <a:latin typeface="+mn-lt"/>
                        <a:ea typeface="+mn-ea"/>
                        <a:cs typeface="+mn-cs"/>
                      </a:endParaRPr>
                    </a:p>
                  </a:txBody>
                  <a:tcPr/>
                </a:tc>
                <a:tc>
                  <a:txBody>
                    <a:bodyPr/>
                    <a:lstStyle/>
                    <a:p>
                      <a:r>
                        <a:rPr lang="en-IN" sz="2800" dirty="0"/>
                        <a:t>Universal protection must be enabled in the Policy Server to protect and wrap non-standard file formats.</a:t>
                      </a:r>
                    </a:p>
                  </a:txBody>
                  <a:tcPr/>
                </a:tc>
                <a:extLst>
                  <a:ext uri="{0D108BD9-81ED-4DB2-BD59-A6C34878D82A}">
                    <a16:rowId xmlns:a16="http://schemas.microsoft.com/office/drawing/2014/main" val="1493771493"/>
                  </a:ext>
                </a:extLst>
              </a:tr>
              <a:tr h="1273143">
                <a:tc>
                  <a:txBody>
                    <a:bodyPr/>
                    <a:lstStyle/>
                    <a:p>
                      <a:r>
                        <a:rPr lang="en-US" sz="2800" dirty="0"/>
                        <a:t>10</a:t>
                      </a:r>
                      <a:endParaRPr lang="en-IN" sz="2800" dirty="0"/>
                    </a:p>
                  </a:txBody>
                  <a:tcPr/>
                </a:tc>
                <a:tc>
                  <a:txBody>
                    <a:bodyPr/>
                    <a:lstStyle/>
                    <a:p>
                      <a:pPr lvl="0" algn="l">
                        <a:lnSpc>
                          <a:spcPct val="100000"/>
                        </a:lnSpc>
                        <a:spcBef>
                          <a:spcPts val="0"/>
                        </a:spcBef>
                        <a:spcAft>
                          <a:spcPts val="0"/>
                        </a:spcAft>
                        <a:buNone/>
                      </a:pPr>
                      <a:r>
                        <a:rPr lang="en-IN" sz="2800" b="0" i="0" u="none" strike="noStrike" kern="1200" noProof="0" dirty="0"/>
                        <a:t>Content is not allowed in </a:t>
                      </a:r>
                      <a:r>
                        <a:rPr lang="en-IN" sz="2800" b="0" i="0" u="none" strike="noStrike" kern="1200" noProof="0" dirty="0" err="1"/>
                        <a:t>prolog</a:t>
                      </a:r>
                      <a:r>
                        <a:rPr lang="en-IN" sz="2800" b="0" i="0" u="none" strike="noStrike" kern="1200" noProof="0" dirty="0"/>
                        <a:t>.</a:t>
                      </a:r>
                      <a:endParaRPr lang="en-US" sz="4000" dirty="0"/>
                    </a:p>
                    <a:p>
                      <a:pPr lvl="0">
                        <a:buNone/>
                      </a:pPr>
                      <a:r>
                        <a:rPr lang="en-IN" sz="2800" b="0" i="0" u="none" strike="noStrike" kern="1200" noProof="0" dirty="0"/>
                        <a:t>*** Config file should be in UTF-16LE encoding ***</a:t>
                      </a:r>
                      <a:endParaRPr lang="en-IN" sz="4000" dirty="0"/>
                    </a:p>
                  </a:txBody>
                  <a:tcPr/>
                </a:tc>
                <a:tc>
                  <a:txBody>
                    <a:bodyPr/>
                    <a:lstStyle/>
                    <a:p>
                      <a:pPr lvl="0">
                        <a:buNone/>
                      </a:pPr>
                      <a:r>
                        <a:rPr lang="en-IN" sz="2800" dirty="0"/>
                        <a:t>Ensure that the config.xml and tenant config.xml files are UTF-8 encoded.</a:t>
                      </a:r>
                    </a:p>
                  </a:txBody>
                  <a:tcPr/>
                </a:tc>
                <a:extLst>
                  <a:ext uri="{0D108BD9-81ED-4DB2-BD59-A6C34878D82A}">
                    <a16:rowId xmlns:a16="http://schemas.microsoft.com/office/drawing/2014/main" val="3660665112"/>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642103" y="12472455"/>
            <a:ext cx="17745072" cy="707886"/>
          </a:xfrm>
          <a:prstGeom prst="rect">
            <a:avLst/>
          </a:prstGeom>
        </p:spPr>
        <p:txBody>
          <a:bodyPr wrap="square">
            <a:spAutoFit/>
          </a:bodyPr>
          <a:lstStyle/>
          <a:p>
            <a:r>
              <a:rPr lang="en-IN" sz="4000" dirty="0"/>
              <a:t>In case of any other issue, send the console output to </a:t>
            </a:r>
            <a:r>
              <a:rPr lang="en-IN" sz="4000" dirty="0">
                <a:hlinkClick r:id="rId2"/>
              </a:rPr>
              <a:t>support@Seclore.com</a:t>
            </a:r>
            <a:endParaRPr lang="en-IN" sz="4000" dirty="0"/>
          </a:p>
        </p:txBody>
      </p:sp>
    </p:spTree>
    <p:extLst>
      <p:ext uri="{BB962C8B-B14F-4D97-AF65-F5344CB8AC3E}">
        <p14:creationId xmlns:p14="http://schemas.microsoft.com/office/powerpoint/2010/main" val="121756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40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protected file</a:t>
            </a:r>
          </a:p>
        </p:txBody>
      </p:sp>
    </p:spTree>
    <p:extLst>
      <p:ext uri="{BB962C8B-B14F-4D97-AF65-F5344CB8AC3E}">
        <p14:creationId xmlns:p14="http://schemas.microsoft.com/office/powerpoint/2010/main" val="20275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pen_x0020_with_x0020_Seclore xmlns="76bf5ebd-952c-4faf-ac64-9558a321d64b" xsi:nil="true"/>
    <_dlc_DocId xmlns="c1b7b0e5-210c-4fad-a905-21347c3f13a7">W2YFHWASA3CM-980698069-207179</_dlc_DocId>
    <_dlc_DocIdUrl xmlns="c1b7b0e5-210c-4fad-a905-21347c3f13a7">
      <Url>https://seclore.sharepoint.com/sites/pdocs/_layouts/15/DocIdRedir.aspx?ID=W2YFHWASA3CM-980698069-207179</Url>
      <Description>W2YFHWASA3CM-980698069-207179</Description>
    </_dlc_DocIdUrl>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2" ma:contentTypeDescription="Create a new document." ma:contentTypeScope="" ma:versionID="01d4d9a268dddd6f35d5ccfe3e66e84e">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4fc207468b3c3fad1dbb76ad59fa8b43"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49C9B5-DF9C-4763-A901-C8A13D0E237D}">
  <ds:schemaRefs>
    <ds:schemaRef ds:uri="http://schemas.microsoft.com/office/2006/documentManagement/types"/>
    <ds:schemaRef ds:uri="http://purl.org/dc/dcmitype/"/>
    <ds:schemaRef ds:uri="c1b7b0e5-210c-4fad-a905-21347c3f13a7"/>
    <ds:schemaRef ds:uri="http://purl.org/dc/elements/1.1/"/>
    <ds:schemaRef ds:uri="http://www.w3.org/XML/1998/namespace"/>
    <ds:schemaRef ds:uri="http://schemas.microsoft.com/office/2006/metadata/properties"/>
    <ds:schemaRef ds:uri="http://purl.org/dc/terms/"/>
    <ds:schemaRef ds:uri="http://schemas.microsoft.com/office/infopath/2007/PartnerControls"/>
    <ds:schemaRef ds:uri="http://schemas.openxmlformats.org/package/2006/metadata/core-properties"/>
    <ds:schemaRef ds:uri="76bf5ebd-952c-4faf-ac64-9558a321d64b"/>
  </ds:schemaRefs>
</ds:datastoreItem>
</file>

<file path=customXml/itemProps2.xml><?xml version="1.0" encoding="utf-8"?>
<ds:datastoreItem xmlns:ds="http://schemas.openxmlformats.org/officeDocument/2006/customXml" ds:itemID="{8C677A89-BF76-48CE-B5AC-AA946ABEEB73}">
  <ds:schemaRefs>
    <ds:schemaRef ds:uri="http://schemas.microsoft.com/sharepoint/v3/contenttype/forms"/>
  </ds:schemaRefs>
</ds:datastoreItem>
</file>

<file path=customXml/itemProps3.xml><?xml version="1.0" encoding="utf-8"?>
<ds:datastoreItem xmlns:ds="http://schemas.openxmlformats.org/officeDocument/2006/customXml" ds:itemID="{6010FB46-D14A-464C-B70C-AC2FCE4A5265}">
  <ds:schemaRefs>
    <ds:schemaRef ds:uri="http://schemas.microsoft.com/sharepoint/events"/>
  </ds:schemaRefs>
</ds:datastoreItem>
</file>

<file path=customXml/itemProps4.xml><?xml version="1.0" encoding="utf-8"?>
<ds:datastoreItem xmlns:ds="http://schemas.openxmlformats.org/officeDocument/2006/customXml" ds:itemID="{4FEFF393-FD9C-4C79-B1D6-61757864EF92}"/>
</file>

<file path=docProps/app.xml><?xml version="1.0" encoding="utf-8"?>
<Properties xmlns="http://schemas.openxmlformats.org/officeDocument/2006/extended-properties" xmlns:vt="http://schemas.openxmlformats.org/officeDocument/2006/docPropsVTypes">
  <Template/>
  <TotalTime>26804</TotalTime>
  <Words>2797</Words>
  <Application>Microsoft Office PowerPoint</Application>
  <PresentationFormat>Custom</PresentationFormat>
  <Paragraphs>418</Paragraphs>
  <Slides>41</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Courier New</vt:lpstr>
      <vt:lpstr>Lucida Grande</vt:lpstr>
      <vt:lpstr>Open Sans Light</vt:lpstr>
      <vt:lpstr>Roboto</vt:lpstr>
      <vt:lpstr>Roboto Light</vt:lpstr>
      <vt:lpstr>Master</vt:lpstr>
      <vt:lpstr>Sample Code Guide – Protect &amp; Wrap with Independent Rights</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PowerPoint Presentation</vt:lpstr>
      <vt:lpstr>Servers and API license</vt:lpstr>
      <vt:lpstr>Users and Protector license</vt:lpstr>
      <vt:lpstr>Seclore Agent</vt:lpstr>
      <vt:lpstr>Java Cryptographic Encryption Files</vt:lpstr>
      <vt:lpstr>Replace in &lt;JRE_FOLDER&gt;/lib/security</vt:lpstr>
      <vt:lpstr>SSL Certificate</vt:lpstr>
      <vt:lpstr>PowerPoint Presentation</vt:lpstr>
      <vt:lpstr>Import the project into an existing workspace in Eclipse</vt:lpstr>
      <vt:lpstr>Configuration: config.xml</vt:lpstr>
      <vt:lpstr>Configuration : tenant config.xml</vt:lpstr>
      <vt:lpstr>Configuration : tenant config.xml</vt:lpstr>
      <vt:lpstr>Executing Sample Code</vt:lpstr>
      <vt:lpstr>Executing Sample Code – Protection + HTML Wrap</vt:lpstr>
      <vt:lpstr>PowerPoint Presentation</vt:lpstr>
      <vt:lpstr>Verify File is Protected and HTML Wrapped</vt:lpstr>
      <vt:lpstr>Opening the HTML Wrapped File – Authorized Access</vt:lpstr>
      <vt:lpstr>Opening the Protected File – Authorized Access</vt:lpstr>
      <vt:lpstr>PowerPoint Presentation</vt:lpstr>
      <vt:lpstr>Protection Approach</vt:lpstr>
      <vt:lpstr>Initialize</vt:lpstr>
      <vt:lpstr>Precheck I</vt:lpstr>
      <vt:lpstr>Precheck II</vt:lpstr>
      <vt:lpstr>SEARCH USER</vt:lpstr>
      <vt:lpstr>Protect and Wrap</vt:lpstr>
      <vt:lpstr>Protect and Wrap Inputs</vt:lpstr>
      <vt:lpstr>Protect xml- Reference from Sample Code</vt:lpstr>
      <vt:lpstr>Protect xml</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1868</cp:revision>
  <cp:lastPrinted>2017-06-27T20:37:33Z</cp:lastPrinted>
  <dcterms:created xsi:type="dcterms:W3CDTF">2014-12-02T17:36:54Z</dcterms:created>
  <dcterms:modified xsi:type="dcterms:W3CDTF">2021-07-06T11:37:37Z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8d06cb3c-89ee-4cdc-aa19-44648b373584</vt:lpwstr>
  </property>
</Properties>
</file>