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45"/>
  </p:notesMasterIdLst>
  <p:handoutMasterIdLst>
    <p:handoutMasterId r:id="rId46"/>
  </p:handoutMasterIdLst>
  <p:sldIdLst>
    <p:sldId id="359" r:id="rId6"/>
    <p:sldId id="735" r:id="rId7"/>
    <p:sldId id="753" r:id="rId8"/>
    <p:sldId id="736" r:id="rId9"/>
    <p:sldId id="737" r:id="rId10"/>
    <p:sldId id="738" r:id="rId11"/>
    <p:sldId id="739" r:id="rId12"/>
    <p:sldId id="740" r:id="rId13"/>
    <p:sldId id="741" r:id="rId14"/>
    <p:sldId id="687" r:id="rId15"/>
    <p:sldId id="612" r:id="rId16"/>
    <p:sldId id="647" r:id="rId17"/>
    <p:sldId id="690" r:id="rId18"/>
    <p:sldId id="688" r:id="rId19"/>
    <p:sldId id="709" r:id="rId20"/>
    <p:sldId id="648" r:id="rId21"/>
    <p:sldId id="649" r:id="rId22"/>
    <p:sldId id="652" r:id="rId23"/>
    <p:sldId id="698" r:id="rId24"/>
    <p:sldId id="650" r:id="rId25"/>
    <p:sldId id="691" r:id="rId26"/>
    <p:sldId id="710" r:id="rId27"/>
    <p:sldId id="711" r:id="rId28"/>
    <p:sldId id="692" r:id="rId29"/>
    <p:sldId id="693" r:id="rId30"/>
    <p:sldId id="712" r:id="rId31"/>
    <p:sldId id="742" r:id="rId32"/>
    <p:sldId id="727" r:id="rId33"/>
    <p:sldId id="743" r:id="rId34"/>
    <p:sldId id="744" r:id="rId35"/>
    <p:sldId id="729" r:id="rId36"/>
    <p:sldId id="745" r:id="rId37"/>
    <p:sldId id="746" r:id="rId38"/>
    <p:sldId id="734" r:id="rId39"/>
    <p:sldId id="732" r:id="rId40"/>
    <p:sldId id="725" r:id="rId41"/>
    <p:sldId id="754" r:id="rId42"/>
    <p:sldId id="697" r:id="rId43"/>
    <p:sldId id="374" r:id="rId44"/>
  </p:sldIdLst>
  <p:sldSz cx="24387175" cy="13716000"/>
  <p:notesSz cx="6858000" cy="9144000"/>
  <p:defaultText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39EB75B-BEA6-44A8-9924-7DD59D7CD479}">
          <p14:sldIdLst>
            <p14:sldId id="359"/>
            <p14:sldId id="735"/>
            <p14:sldId id="753"/>
            <p14:sldId id="736"/>
            <p14:sldId id="737"/>
            <p14:sldId id="738"/>
            <p14:sldId id="739"/>
            <p14:sldId id="740"/>
            <p14:sldId id="741"/>
            <p14:sldId id="687"/>
            <p14:sldId id="612"/>
            <p14:sldId id="647"/>
            <p14:sldId id="690"/>
            <p14:sldId id="688"/>
            <p14:sldId id="709"/>
            <p14:sldId id="648"/>
            <p14:sldId id="649"/>
            <p14:sldId id="652"/>
            <p14:sldId id="698"/>
            <p14:sldId id="650"/>
            <p14:sldId id="691"/>
            <p14:sldId id="710"/>
            <p14:sldId id="711"/>
            <p14:sldId id="692"/>
            <p14:sldId id="693"/>
            <p14:sldId id="712"/>
            <p14:sldId id="742"/>
            <p14:sldId id="727"/>
            <p14:sldId id="743"/>
            <p14:sldId id="744"/>
            <p14:sldId id="729"/>
            <p14:sldId id="745"/>
            <p14:sldId id="746"/>
            <p14:sldId id="734"/>
            <p14:sldId id="732"/>
            <p14:sldId id="725"/>
            <p14:sldId id="754"/>
            <p14:sldId id="697"/>
            <p14:sldId id="374"/>
          </p14:sldIdLst>
        </p14:section>
      </p14:sectionLst>
    </p:ext>
    <p:ext uri="{EFAFB233-063F-42B5-8137-9DF3F51BA10A}">
      <p15:sldGuideLst xmlns:p15="http://schemas.microsoft.com/office/powerpoint/2012/main">
        <p15:guide id="1" orient="horz">
          <p15:clr>
            <a:srgbClr val="A4A3A4"/>
          </p15:clr>
        </p15:guide>
        <p15:guide id="2" pos="14308">
          <p15:clr>
            <a:srgbClr val="A4A3A4"/>
          </p15:clr>
        </p15:guide>
        <p15:guide id="3" pos="105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David" initials="LD" lastIdx="4" clrIdx="0"/>
  <p:cmAuthor id="2" name="Carolina Escobar" initials="CE" lastIdx="0" clrIdx="1"/>
  <p:cmAuthor id="3" name="Carolina Escobar" initials="CE [2]" lastIdx="1" clrIdx="2"/>
  <p:cmAuthor id="4" name="Lynne Courts" initials="LC" lastIdx="5" clrIdx="3"/>
  <p:cmAuthor id="5" name="Paul Hightower" initials="" lastIdx="0" clrIdx="4"/>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7367"/>
    <a:srgbClr val="D6DFE5"/>
    <a:srgbClr val="E66504"/>
    <a:srgbClr val="355161"/>
    <a:srgbClr val="F9D6D8"/>
    <a:srgbClr val="FDF1F2"/>
    <a:srgbClr val="E03A3A"/>
    <a:srgbClr val="E03A3E"/>
    <a:srgbClr val="E8ECEC"/>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29" autoAdjust="0"/>
    <p:restoredTop sz="94249" autoAdjust="0"/>
  </p:normalViewPr>
  <p:slideViewPr>
    <p:cSldViewPr snapToGrid="0" snapToObjects="1">
      <p:cViewPr varScale="1">
        <p:scale>
          <a:sx n="31" d="100"/>
          <a:sy n="31" d="100"/>
        </p:scale>
        <p:origin x="912" y="72"/>
      </p:cViewPr>
      <p:guideLst>
        <p:guide orient="horz"/>
        <p:guide pos="14308"/>
        <p:guide pos="1053"/>
      </p:guideLst>
    </p:cSldViewPr>
  </p:slideViewPr>
  <p:outlineViewPr>
    <p:cViewPr>
      <p:scale>
        <a:sx n="33" d="100"/>
        <a:sy n="33" d="100"/>
      </p:scale>
      <p:origin x="0" y="-4128"/>
    </p:cViewPr>
  </p:outlineViewPr>
  <p:notesTextViewPr>
    <p:cViewPr>
      <p:scale>
        <a:sx n="100" d="100"/>
        <a:sy n="100" d="100"/>
      </p:scale>
      <p:origin x="0" y="0"/>
    </p:cViewPr>
  </p:notesTextViewPr>
  <p:sorterViewPr>
    <p:cViewPr>
      <p:scale>
        <a:sx n="37" d="100"/>
        <a:sy n="37"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Roboto Light"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5DB01E-EF05-4A44-B1A1-9E05EC586015}" type="datetime1">
              <a:rPr lang="en-US" smtClean="0">
                <a:latin typeface="Roboto Light" charset="0"/>
              </a:rPr>
              <a:t>7/6/2021</a:t>
            </a:fld>
            <a:endParaRPr lang="en-US" dirty="0">
              <a:latin typeface="Roboto Light"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Roboto Light"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373154-D89E-B24F-ACC1-E214AA320E62}" type="slidenum">
              <a:rPr lang="en-US" smtClean="0">
                <a:latin typeface="Roboto Light" charset="0"/>
              </a:rPr>
              <a:t>‹#›</a:t>
            </a:fld>
            <a:endParaRPr lang="en-US" dirty="0">
              <a:latin typeface="Roboto Light" charset="0"/>
            </a:endParaRPr>
          </a:p>
        </p:txBody>
      </p:sp>
    </p:spTree>
    <p:extLst>
      <p:ext uri="{BB962C8B-B14F-4D97-AF65-F5344CB8AC3E}">
        <p14:creationId xmlns:p14="http://schemas.microsoft.com/office/powerpoint/2010/main" val="36193213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Roboto Light"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Roboto Light" charset="0"/>
              </a:defRPr>
            </a:lvl1pPr>
          </a:lstStyle>
          <a:p>
            <a:fld id="{5FD0C8DC-ABDE-3C49-998E-1C16A8232FA0}" type="datetime1">
              <a:rPr lang="en-US" smtClean="0"/>
              <a:t>7/6/2021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Roboto Light"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Roboto Light" charset="0"/>
              </a:defRPr>
            </a:lvl1pPr>
          </a:lstStyle>
          <a:p>
            <a:fld id="{C94E8D62-D41F-6042-BCDF-79D228EFA10F}" type="slidenum">
              <a:rPr lang="en-US" smtClean="0"/>
              <a:pPr/>
              <a:t>‹#›</a:t>
            </a:fld>
            <a:endParaRPr lang="en-US" dirty="0"/>
          </a:p>
        </p:txBody>
      </p:sp>
    </p:spTree>
    <p:extLst>
      <p:ext uri="{BB962C8B-B14F-4D97-AF65-F5344CB8AC3E}">
        <p14:creationId xmlns:p14="http://schemas.microsoft.com/office/powerpoint/2010/main" val="3579544509"/>
      </p:ext>
    </p:extLst>
  </p:cSld>
  <p:clrMap bg1="lt1" tx1="dk1" bg2="lt2" tx2="dk2" accent1="accent1" accent2="accent2" accent3="accent3" accent4="accent4" accent5="accent5" accent6="accent6" hlink="hlink" folHlink="folHlink"/>
  <p:hf hdr="0" ftr="0" dt="0"/>
  <p:notesStyle>
    <a:lvl1pPr marL="0" algn="l" defTabSz="456697" rtl="0" eaLnBrk="1" latinLnBrk="0" hangingPunct="1">
      <a:defRPr sz="1200" b="0" i="0" kern="1200">
        <a:solidFill>
          <a:schemeClr val="tx1"/>
        </a:solidFill>
        <a:latin typeface="Roboto Light" charset="0"/>
        <a:ea typeface="+mn-ea"/>
        <a:cs typeface="+mn-cs"/>
      </a:defRPr>
    </a:lvl1pPr>
    <a:lvl2pPr marL="456697" algn="l" defTabSz="456697" rtl="0" eaLnBrk="1" latinLnBrk="0" hangingPunct="1">
      <a:defRPr sz="1200" b="0" i="0" kern="1200">
        <a:solidFill>
          <a:schemeClr val="tx1"/>
        </a:solidFill>
        <a:latin typeface="Roboto Light" charset="0"/>
        <a:ea typeface="+mn-ea"/>
        <a:cs typeface="+mn-cs"/>
      </a:defRPr>
    </a:lvl2pPr>
    <a:lvl3pPr marL="913395" algn="l" defTabSz="456697" rtl="0" eaLnBrk="1" latinLnBrk="0" hangingPunct="1">
      <a:defRPr sz="1200" b="0" i="0" kern="1200">
        <a:solidFill>
          <a:schemeClr val="tx1"/>
        </a:solidFill>
        <a:latin typeface="Roboto Light" charset="0"/>
        <a:ea typeface="+mn-ea"/>
        <a:cs typeface="+mn-cs"/>
      </a:defRPr>
    </a:lvl3pPr>
    <a:lvl4pPr marL="1370094" algn="l" defTabSz="456697" rtl="0" eaLnBrk="1" latinLnBrk="0" hangingPunct="1">
      <a:defRPr sz="1200" b="0" i="0" kern="1200">
        <a:solidFill>
          <a:schemeClr val="tx1"/>
        </a:solidFill>
        <a:latin typeface="Roboto Light" charset="0"/>
        <a:ea typeface="+mn-ea"/>
        <a:cs typeface="+mn-cs"/>
      </a:defRPr>
    </a:lvl4pPr>
    <a:lvl5pPr marL="1826797" algn="l" defTabSz="456697" rtl="0" eaLnBrk="1" latinLnBrk="0" hangingPunct="1">
      <a:defRPr sz="1200" b="0" i="0" kern="1200">
        <a:solidFill>
          <a:schemeClr val="tx1"/>
        </a:solidFill>
        <a:latin typeface="Roboto Light" charset="0"/>
        <a:ea typeface="+mn-ea"/>
        <a:cs typeface="+mn-cs"/>
      </a:defRPr>
    </a:lvl5pPr>
    <a:lvl6pPr marL="2283492" algn="l" defTabSz="456697" rtl="0" eaLnBrk="1" latinLnBrk="0" hangingPunct="1">
      <a:defRPr sz="1200" kern="1200">
        <a:solidFill>
          <a:schemeClr val="tx1"/>
        </a:solidFill>
        <a:latin typeface="+mn-lt"/>
        <a:ea typeface="+mn-ea"/>
        <a:cs typeface="+mn-cs"/>
      </a:defRPr>
    </a:lvl6pPr>
    <a:lvl7pPr marL="2740191" algn="l" defTabSz="456697" rtl="0" eaLnBrk="1" latinLnBrk="0" hangingPunct="1">
      <a:defRPr sz="1200" kern="1200">
        <a:solidFill>
          <a:schemeClr val="tx1"/>
        </a:solidFill>
        <a:latin typeface="+mn-lt"/>
        <a:ea typeface="+mn-ea"/>
        <a:cs typeface="+mn-cs"/>
      </a:defRPr>
    </a:lvl7pPr>
    <a:lvl8pPr marL="3196889" algn="l" defTabSz="456697" rtl="0" eaLnBrk="1" latinLnBrk="0" hangingPunct="1">
      <a:defRPr sz="1200" kern="1200">
        <a:solidFill>
          <a:schemeClr val="tx1"/>
        </a:solidFill>
        <a:latin typeface="+mn-lt"/>
        <a:ea typeface="+mn-ea"/>
        <a:cs typeface="+mn-cs"/>
      </a:defRPr>
    </a:lvl8pPr>
    <a:lvl9pPr marL="3653588" algn="l" defTabSz="45669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C94E8D62-D41F-6042-BCDF-79D228EFA10F}" type="slidenum">
              <a:rPr lang="en-US" smtClean="0"/>
              <a:pPr/>
              <a:t>1</a:t>
            </a:fld>
            <a:endParaRPr lang="en-US" dirty="0"/>
          </a:p>
        </p:txBody>
      </p:sp>
    </p:spTree>
    <p:extLst>
      <p:ext uri="{BB962C8B-B14F-4D97-AF65-F5344CB8AC3E}">
        <p14:creationId xmlns:p14="http://schemas.microsoft.com/office/powerpoint/2010/main" val="3112704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3</a:t>
            </a:fld>
            <a:endParaRPr lang="en-US" dirty="0"/>
          </a:p>
        </p:txBody>
      </p:sp>
    </p:spTree>
    <p:extLst>
      <p:ext uri="{BB962C8B-B14F-4D97-AF65-F5344CB8AC3E}">
        <p14:creationId xmlns:p14="http://schemas.microsoft.com/office/powerpoint/2010/main" val="3923003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4</a:t>
            </a:fld>
            <a:endParaRPr lang="en-US" dirty="0"/>
          </a:p>
        </p:txBody>
      </p:sp>
    </p:spTree>
    <p:extLst>
      <p:ext uri="{BB962C8B-B14F-4D97-AF65-F5344CB8AC3E}">
        <p14:creationId xmlns:p14="http://schemas.microsoft.com/office/powerpoint/2010/main" val="4243093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5</a:t>
            </a:fld>
            <a:endParaRPr lang="en-US" altLang="en-US" dirty="0"/>
          </a:p>
        </p:txBody>
      </p:sp>
    </p:spTree>
    <p:extLst>
      <p:ext uri="{BB962C8B-B14F-4D97-AF65-F5344CB8AC3E}">
        <p14:creationId xmlns:p14="http://schemas.microsoft.com/office/powerpoint/2010/main" val="379110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10</a:t>
            </a:fld>
            <a:endParaRPr lang="en-US" altLang="en-US" dirty="0"/>
          </a:p>
        </p:txBody>
      </p:sp>
    </p:spTree>
    <p:extLst>
      <p:ext uri="{BB962C8B-B14F-4D97-AF65-F5344CB8AC3E}">
        <p14:creationId xmlns:p14="http://schemas.microsoft.com/office/powerpoint/2010/main" val="733453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087444" rtl="0" eaLnBrk="1" fontAlgn="auto" latinLnBrk="0" hangingPunct="1">
              <a:lnSpc>
                <a:spcPct val="100000"/>
              </a:lnSpc>
              <a:spcBef>
                <a:spcPts val="0"/>
              </a:spcBef>
              <a:spcAft>
                <a:spcPts val="0"/>
              </a:spcAft>
              <a:buClrTx/>
              <a:buSzTx/>
              <a:buFontTx/>
              <a:buNone/>
              <a:tabLst/>
              <a:defRPr/>
            </a:pPr>
            <a:fld id="{C94E8D62-D41F-6042-BCDF-79D228EFA10F}" type="slidenum">
              <a:rPr kumimoji="0" lang="en-US" sz="1200" b="0" i="0" u="none" strike="noStrike" kern="1200" cap="none" spc="0" normalizeH="0" baseline="0" noProof="0" smtClean="0">
                <a:ln>
                  <a:noFill/>
                </a:ln>
                <a:solidFill>
                  <a:prstClr val="black"/>
                </a:solidFill>
                <a:effectLst/>
                <a:uLnTx/>
                <a:uFillTx/>
                <a:latin typeface="Roboto Light" charset="0"/>
                <a:ea typeface="+mn-ea"/>
                <a:cs typeface="+mn-cs"/>
              </a:rPr>
              <a:pPr marL="0" marR="0" lvl="0" indent="0" algn="r" defTabSz="1087444"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Roboto Light" charset="0"/>
              <a:ea typeface="+mn-ea"/>
              <a:cs typeface="+mn-cs"/>
            </a:endParaRPr>
          </a:p>
        </p:txBody>
      </p:sp>
    </p:spTree>
    <p:extLst>
      <p:ext uri="{BB962C8B-B14F-4D97-AF65-F5344CB8AC3E}">
        <p14:creationId xmlns:p14="http://schemas.microsoft.com/office/powerpoint/2010/main" val="2092911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15</a:t>
            </a:fld>
            <a:endParaRPr lang="en-US" altLang="en-US" dirty="0"/>
          </a:p>
        </p:txBody>
      </p:sp>
    </p:spTree>
    <p:extLst>
      <p:ext uri="{BB962C8B-B14F-4D97-AF65-F5344CB8AC3E}">
        <p14:creationId xmlns:p14="http://schemas.microsoft.com/office/powerpoint/2010/main" val="2978510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22</a:t>
            </a:fld>
            <a:endParaRPr lang="en-US" altLang="en-US" dirty="0"/>
          </a:p>
        </p:txBody>
      </p:sp>
    </p:spTree>
    <p:extLst>
      <p:ext uri="{BB962C8B-B14F-4D97-AF65-F5344CB8AC3E}">
        <p14:creationId xmlns:p14="http://schemas.microsoft.com/office/powerpoint/2010/main" val="2038399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26</a:t>
            </a:fld>
            <a:endParaRPr lang="en-US" altLang="en-US" dirty="0"/>
          </a:p>
        </p:txBody>
      </p:sp>
    </p:spTree>
    <p:extLst>
      <p:ext uri="{BB962C8B-B14F-4D97-AF65-F5344CB8AC3E}">
        <p14:creationId xmlns:p14="http://schemas.microsoft.com/office/powerpoint/2010/main" val="31603830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bg1"/>
            </a:gs>
            <a:gs pos="100000">
              <a:schemeClr val="accent1">
                <a:alpha val="25000"/>
              </a:schemeClr>
            </a:gs>
          </a:gsLst>
          <a:lin ang="2100000" scaled="0"/>
          <a:tileRect/>
        </a:gradFill>
        <a:effectLst/>
      </p:bgPr>
    </p:bg>
    <p:spTree>
      <p:nvGrpSpPr>
        <p:cNvPr id="1" name=""/>
        <p:cNvGrpSpPr/>
        <p:nvPr/>
      </p:nvGrpSpPr>
      <p:grpSpPr>
        <a:xfrm>
          <a:off x="0" y="0"/>
          <a:ext cx="0" cy="0"/>
          <a:chOff x="0" y="0"/>
          <a:chExt cx="0" cy="0"/>
        </a:xfrm>
      </p:grpSpPr>
      <p:pic>
        <p:nvPicPr>
          <p:cNvPr id="9" name="Picture 8"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1132" r="8857" b="5969"/>
          <a:stretch/>
        </p:blipFill>
        <p:spPr>
          <a:xfrm>
            <a:off x="5484050" y="5120975"/>
            <a:ext cx="18952599" cy="8595025"/>
          </a:xfrm>
          <a:prstGeom prst="rect">
            <a:avLst/>
          </a:prstGeom>
        </p:spPr>
      </p:pic>
      <p:sp>
        <p:nvSpPr>
          <p:cNvPr id="2" name="Title 1"/>
          <p:cNvSpPr>
            <a:spLocks noGrp="1"/>
          </p:cNvSpPr>
          <p:nvPr>
            <p:ph type="ctrTitle"/>
          </p:nvPr>
        </p:nvSpPr>
        <p:spPr>
          <a:xfrm>
            <a:off x="9294017" y="6896795"/>
            <a:ext cx="12950049" cy="2039839"/>
          </a:xfrm>
          <a:prstGeom prst="rect">
            <a:avLst/>
          </a:prstGeom>
        </p:spPr>
        <p:txBody>
          <a:bodyPr anchor="b" anchorCtr="0">
            <a:normAutofit/>
          </a:bodyPr>
          <a:lstStyle>
            <a:lvl1pPr algn="l">
              <a:lnSpc>
                <a:spcPct val="80000"/>
              </a:lnSpc>
              <a:defRPr sz="10000" b="0" i="0" cap="none" spc="-300">
                <a:solidFill>
                  <a:schemeClr val="tx2"/>
                </a:solidFill>
                <a:latin typeface="+mj-lt"/>
                <a:cs typeface="Roboto Condensed Bold"/>
              </a:defRPr>
            </a:lvl1pPr>
          </a:lstStyle>
          <a:p>
            <a:endParaRPr lang="en-US" dirty="0"/>
          </a:p>
        </p:txBody>
      </p:sp>
      <p:sp>
        <p:nvSpPr>
          <p:cNvPr id="3" name="Subtitle 2"/>
          <p:cNvSpPr>
            <a:spLocks noGrp="1"/>
          </p:cNvSpPr>
          <p:nvPr>
            <p:ph type="subTitle" idx="1"/>
          </p:nvPr>
        </p:nvSpPr>
        <p:spPr>
          <a:xfrm>
            <a:off x="9315184" y="8982646"/>
            <a:ext cx="10664747" cy="1193115"/>
          </a:xfrm>
          <a:prstGeom prst="rect">
            <a:avLst/>
          </a:prstGeom>
        </p:spPr>
        <p:txBody>
          <a:bodyPr lIns="0" rIns="0" bIns="0">
            <a:normAutofit/>
          </a:bodyPr>
          <a:lstStyle>
            <a:lvl1pPr marL="0" indent="0" algn="l">
              <a:lnSpc>
                <a:spcPct val="120000"/>
              </a:lnSpc>
              <a:buNone/>
              <a:defRPr sz="4000" b="0" i="0" spc="-50" baseline="0">
                <a:solidFill>
                  <a:schemeClr val="accent1"/>
                </a:solidFill>
                <a:latin typeface="+mn-lt"/>
                <a:cs typeface="Roboto Regular"/>
              </a:defRPr>
            </a:lvl1pPr>
            <a:lvl2pPr marL="1087444" indent="0" algn="ctr">
              <a:buNone/>
              <a:defRPr>
                <a:solidFill>
                  <a:schemeClr val="tx1">
                    <a:tint val="75000"/>
                  </a:schemeClr>
                </a:solidFill>
              </a:defRPr>
            </a:lvl2pPr>
            <a:lvl3pPr marL="2174887" indent="0" algn="ctr">
              <a:buNone/>
              <a:defRPr>
                <a:solidFill>
                  <a:schemeClr val="tx1">
                    <a:tint val="75000"/>
                  </a:schemeClr>
                </a:solidFill>
              </a:defRPr>
            </a:lvl3pPr>
            <a:lvl4pPr marL="3262338" indent="0" algn="ctr">
              <a:buNone/>
              <a:defRPr>
                <a:solidFill>
                  <a:schemeClr val="tx1">
                    <a:tint val="75000"/>
                  </a:schemeClr>
                </a:solidFill>
              </a:defRPr>
            </a:lvl4pPr>
            <a:lvl5pPr marL="4349779" indent="0" algn="ctr">
              <a:buNone/>
              <a:defRPr>
                <a:solidFill>
                  <a:schemeClr val="tx1">
                    <a:tint val="75000"/>
                  </a:schemeClr>
                </a:solidFill>
              </a:defRPr>
            </a:lvl5pPr>
            <a:lvl6pPr marL="5437225" indent="0" algn="ctr">
              <a:buNone/>
              <a:defRPr>
                <a:solidFill>
                  <a:schemeClr val="tx1">
                    <a:tint val="75000"/>
                  </a:schemeClr>
                </a:solidFill>
              </a:defRPr>
            </a:lvl6pPr>
            <a:lvl7pPr marL="6524671" indent="0" algn="ctr">
              <a:buNone/>
              <a:defRPr>
                <a:solidFill>
                  <a:schemeClr val="tx1">
                    <a:tint val="75000"/>
                  </a:schemeClr>
                </a:solidFill>
              </a:defRPr>
            </a:lvl7pPr>
            <a:lvl8pPr marL="7612115" indent="0" algn="ctr">
              <a:buNone/>
              <a:defRPr>
                <a:solidFill>
                  <a:schemeClr val="tx1">
                    <a:tint val="75000"/>
                  </a:schemeClr>
                </a:solidFill>
              </a:defRPr>
            </a:lvl8pPr>
            <a:lvl9pPr marL="8699558" indent="0" algn="ctr">
              <a:buNone/>
              <a:defRPr>
                <a:solidFill>
                  <a:schemeClr val="tx1">
                    <a:tint val="75000"/>
                  </a:schemeClr>
                </a:solidFill>
              </a:defRPr>
            </a:lvl9pPr>
          </a:lstStyle>
          <a:p>
            <a:endParaRPr lang="en-US" dirty="0"/>
          </a:p>
        </p:txBody>
      </p:sp>
      <p:pic>
        <p:nvPicPr>
          <p:cNvPr id="12" name="Picture 11"/>
          <p:cNvPicPr>
            <a:picLocks noChangeAspect="1"/>
          </p:cNvPicPr>
          <p:nvPr userDrawn="1"/>
        </p:nvPicPr>
        <p:blipFill rotWithShape="1">
          <a:blip r:embed="rId3" cstate="email">
            <a:extLst>
              <a:ext uri="{28A0092B-C50C-407E-A947-70E740481C1C}">
                <a14:useLocalDpi xmlns:a14="http://schemas.microsoft.com/office/drawing/2010/main"/>
              </a:ext>
            </a:extLst>
          </a:blip>
          <a:srcRect t="37153" b="52461"/>
          <a:stretch/>
        </p:blipFill>
        <p:spPr>
          <a:xfrm>
            <a:off x="8909172" y="1347065"/>
            <a:ext cx="5440680" cy="731264"/>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47471"/>
            <a:ext cx="8752836" cy="13389607"/>
          </a:xfrm>
          <a:prstGeom prst="rect">
            <a:avLst/>
          </a:prstGeom>
        </p:spPr>
      </p:pic>
      <p:pic>
        <p:nvPicPr>
          <p:cNvPr id="8" name="Picture 7"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7515" r="56831"/>
          <a:stretch/>
        </p:blipFill>
        <p:spPr>
          <a:xfrm>
            <a:off x="18438772" y="0"/>
            <a:ext cx="5997877" cy="5581159"/>
          </a:xfrm>
          <a:prstGeom prst="rect">
            <a:avLst/>
          </a:prstGeom>
        </p:spPr>
      </p:pic>
      <p:sp>
        <p:nvSpPr>
          <p:cNvPr id="15" name="Rectangle 14"/>
          <p:cNvSpPr/>
          <p:nvPr userDrawn="1"/>
        </p:nvSpPr>
        <p:spPr>
          <a:xfrm>
            <a:off x="-26572" y="-1"/>
            <a:ext cx="24463221" cy="3474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Tree>
    <p:extLst>
      <p:ext uri="{BB962C8B-B14F-4D97-AF65-F5344CB8AC3E}">
        <p14:creationId xmlns:p14="http://schemas.microsoft.com/office/powerpoint/2010/main" val="359474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88921"/>
            <a:ext cx="773156" cy="385762"/>
          </a:xfrm>
          <a:prstGeom prst="rect">
            <a:avLst/>
          </a:prstGeom>
        </p:spPr>
        <p:txBody>
          <a:bodyPr/>
          <a:lstStyle/>
          <a:p>
            <a:fld id="{DBE3E345-DE5E-4044-8635-14DAD031CBDE}" type="slidenum">
              <a:rPr lang="en-US" smtClean="0"/>
              <a:pPr/>
              <a:t>‹#›</a:t>
            </a:fld>
            <a:endParaRPr lang="en-US" dirty="0"/>
          </a:p>
        </p:txBody>
      </p:sp>
      <p:sp>
        <p:nvSpPr>
          <p:cNvPr id="9" name="Rectangle 8"/>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12"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3" name="Text Placeholder 12"/>
          <p:cNvSpPr>
            <a:spLocks noGrp="1"/>
          </p:cNvSpPr>
          <p:nvPr>
            <p:ph type="body" sz="quarter" idx="11"/>
          </p:nvPr>
        </p:nvSpPr>
        <p:spPr>
          <a:xfrm>
            <a:off x="6723632" y="2297283"/>
            <a:ext cx="16042706" cy="9562929"/>
          </a:xfrm>
          <a:prstGeom prst="rect">
            <a:avLst/>
          </a:prstGeom>
        </p:spPr>
        <p:txBody>
          <a:bodyPr vert="horz"/>
          <a:lstStyle>
            <a:lvl1pPr algn="l">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7" name="Text Placeholder 16"/>
          <p:cNvSpPr>
            <a:spLocks noGrp="1"/>
          </p:cNvSpPr>
          <p:nvPr>
            <p:ph type="body" sz="quarter" idx="12" hasCustomPrompt="1"/>
          </p:nvPr>
        </p:nvSpPr>
        <p:spPr>
          <a:xfrm>
            <a:off x="6723063" y="12770244"/>
            <a:ext cx="15128875" cy="385762"/>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0184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2"/>
            <a:ext cx="16042706" cy="8199499"/>
          </a:xfrm>
          <a:prstGeom prst="rect">
            <a:avLst/>
          </a:prstGeom>
        </p:spPr>
        <p:txBody>
          <a:bodyPr vert="horz"/>
          <a:lstStyle>
            <a:lvl1pPr algn="l">
              <a:spcBef>
                <a:spcPts val="1200"/>
              </a:spcBef>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400326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839987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12"/>
          <p:cNvSpPr>
            <a:spLocks noGrp="1"/>
          </p:cNvSpPr>
          <p:nvPr>
            <p:ph type="body" sz="quarter" idx="12"/>
          </p:nvPr>
        </p:nvSpPr>
        <p:spPr>
          <a:xfrm>
            <a:off x="15109496"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374359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2"/>
          <p:cNvSpPr>
            <a:spLocks noGrp="1"/>
          </p:cNvSpPr>
          <p:nvPr>
            <p:ph type="body" sz="quarter" idx="12"/>
          </p:nvPr>
        </p:nvSpPr>
        <p:spPr>
          <a:xfrm>
            <a:off x="15109496"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3"/>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44731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Text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12" name="Picture Placeholder 11"/>
          <p:cNvSpPr>
            <a:spLocks noGrp="1"/>
          </p:cNvSpPr>
          <p:nvPr>
            <p:ph type="pic" sz="quarter" idx="12"/>
          </p:nvPr>
        </p:nvSpPr>
        <p:spPr>
          <a:xfrm>
            <a:off x="14960600" y="2297112"/>
            <a:ext cx="7769225" cy="9563100"/>
          </a:xfrm>
          <a:prstGeom prst="rect">
            <a:avLst/>
          </a:prstGeom>
        </p:spPr>
        <p:txBody>
          <a:bodyPr vert="horz"/>
          <a:lstStyle/>
          <a:p>
            <a:endParaRPr lang="en-US" dirty="0"/>
          </a:p>
        </p:txBody>
      </p:sp>
    </p:spTree>
    <p:extLst>
      <p:ext uri="{BB962C8B-B14F-4D97-AF65-F5344CB8AC3E}">
        <p14:creationId xmlns:p14="http://schemas.microsoft.com/office/powerpoint/2010/main" val="31874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9" name="Picture Placeholder 11"/>
          <p:cNvSpPr>
            <a:spLocks noGrp="1"/>
          </p:cNvSpPr>
          <p:nvPr>
            <p:ph type="pic" sz="quarter" idx="12"/>
          </p:nvPr>
        </p:nvSpPr>
        <p:spPr>
          <a:xfrm>
            <a:off x="6723632" y="2297112"/>
            <a:ext cx="16006193" cy="9563100"/>
          </a:xfrm>
          <a:prstGeom prst="rect">
            <a:avLst/>
          </a:prstGeom>
        </p:spPr>
        <p:txBody>
          <a:bodyPr vert="horz"/>
          <a:lstStyle/>
          <a:p>
            <a:endParaRPr lang="en-US" dirty="0"/>
          </a:p>
        </p:txBody>
      </p:sp>
    </p:spTree>
    <p:extLst>
      <p:ext uri="{BB962C8B-B14F-4D97-AF65-F5344CB8AC3E}">
        <p14:creationId xmlns:p14="http://schemas.microsoft.com/office/powerpoint/2010/main" val="350794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Subtitle + Char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8"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4800"/>
            </a:lvl1pPr>
          </a:lstStyle>
          <a:p>
            <a:pPr lvl="0"/>
            <a:r>
              <a:rPr lang="en-US" dirty="0"/>
              <a:t>Click to edit Master text styles</a:t>
            </a:r>
          </a:p>
        </p:txBody>
      </p:sp>
      <p:sp>
        <p:nvSpPr>
          <p:cNvPr id="10" name="Chart Placeholder 9"/>
          <p:cNvSpPr>
            <a:spLocks noGrp="1"/>
          </p:cNvSpPr>
          <p:nvPr>
            <p:ph type="chart" sz="quarter" idx="13"/>
          </p:nvPr>
        </p:nvSpPr>
        <p:spPr>
          <a:xfrm>
            <a:off x="6723063" y="3660713"/>
            <a:ext cx="16043275" cy="8572562"/>
          </a:xfrm>
          <a:prstGeom prst="rect">
            <a:avLst/>
          </a:prstGeom>
        </p:spPr>
        <p:txBody>
          <a:bodyPr vert="horz"/>
          <a:lstStyle/>
          <a:p>
            <a:endParaRPr lang="en-US" dirty="0"/>
          </a:p>
        </p:txBody>
      </p:sp>
    </p:spTree>
    <p:extLst>
      <p:ext uri="{BB962C8B-B14F-4D97-AF65-F5344CB8AC3E}">
        <p14:creationId xmlns:p14="http://schemas.microsoft.com/office/powerpoint/2010/main" val="384758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able">
    <p:spTree>
      <p:nvGrpSpPr>
        <p:cNvPr id="1" name=""/>
        <p:cNvGrpSpPr/>
        <p:nvPr/>
      </p:nvGrpSpPr>
      <p:grpSpPr>
        <a:xfrm>
          <a:off x="0" y="0"/>
          <a:ext cx="0" cy="0"/>
          <a:chOff x="0" y="0"/>
          <a:chExt cx="0" cy="0"/>
        </a:xfrm>
      </p:grpSpPr>
      <p:sp>
        <p:nvSpPr>
          <p:cNvPr id="9" name="Table Placeholder 8"/>
          <p:cNvSpPr>
            <a:spLocks noGrp="1"/>
          </p:cNvSpPr>
          <p:nvPr>
            <p:ph type="tbl" sz="quarter" idx="14"/>
          </p:nvPr>
        </p:nvSpPr>
        <p:spPr>
          <a:xfrm>
            <a:off x="6723063" y="2744788"/>
            <a:ext cx="16043275" cy="9488487"/>
          </a:xfrm>
          <a:prstGeom prst="rect">
            <a:avLst/>
          </a:prstGeom>
        </p:spPr>
        <p:txBody>
          <a:bodyPr vert="horz"/>
          <a:lstStyle/>
          <a:p>
            <a:endParaRPr lang="en-US" dirty="0"/>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08089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4" name="Rectangle 3"/>
          <p:cNvSpPr/>
          <p:nvPr userDrawn="1"/>
        </p:nvSpPr>
        <p:spPr>
          <a:xfrm>
            <a:off x="0" y="0"/>
            <a:ext cx="7546218"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8"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
        <p:nvSpPr>
          <p:cNvPr id="9" name="Title 6"/>
          <p:cNvSpPr txBox="1">
            <a:spLocks/>
          </p:cNvSpPr>
          <p:nvPr userDrawn="1"/>
        </p:nvSpPr>
        <p:spPr>
          <a:xfrm>
            <a:off x="638452" y="475007"/>
            <a:ext cx="4758871" cy="1079069"/>
          </a:xfrm>
          <a:prstGeom prst="rect">
            <a:avLst/>
          </a:prstGeom>
        </p:spPr>
        <p:txBody>
          <a:bodyPr vert="horz" lIns="0" tIns="108745" rIns="0" bIns="0" rtlCol="0" anchor="t" anchorCtr="0">
            <a:noAutofit/>
          </a:bodyPr>
          <a:lstStyle>
            <a:lvl1pPr algn="ctr" defTabSz="1087444" rtl="0" eaLnBrk="1" latinLnBrk="0" hangingPunct="1">
              <a:spcBef>
                <a:spcPct val="0"/>
              </a:spcBef>
              <a:buNone/>
              <a:defRPr sz="6000" b="0" i="0" kern="1200">
                <a:solidFill>
                  <a:schemeClr val="bg2"/>
                </a:solidFill>
                <a:latin typeface="Roboto Light" charset="0"/>
                <a:ea typeface="+mj-ea"/>
                <a:cs typeface="Roboto Light" charset="0"/>
              </a:defRPr>
            </a:lvl1pPr>
          </a:lstStyle>
          <a:p>
            <a:pPr algn="l">
              <a:lnSpc>
                <a:spcPct val="90000"/>
              </a:lnSpc>
            </a:pPr>
            <a:r>
              <a:rPr lang="en-US" sz="4000" cap="all" dirty="0">
                <a:solidFill>
                  <a:schemeClr val="bg1"/>
                </a:solidFill>
                <a:latin typeface="Calibri"/>
              </a:rPr>
              <a:t>Customer Story</a:t>
            </a:r>
          </a:p>
        </p:txBody>
      </p:sp>
      <p:sp>
        <p:nvSpPr>
          <p:cNvPr id="10" name="Text Placeholder 12"/>
          <p:cNvSpPr>
            <a:spLocks noGrp="1"/>
          </p:cNvSpPr>
          <p:nvPr>
            <p:ph type="body" sz="quarter" idx="11"/>
          </p:nvPr>
        </p:nvSpPr>
        <p:spPr>
          <a:xfrm>
            <a:off x="8572630" y="3660712"/>
            <a:ext cx="14193707" cy="8199499"/>
          </a:xfrm>
          <a:prstGeom prst="rect">
            <a:avLst/>
          </a:prstGeom>
        </p:spPr>
        <p:txBody>
          <a:bodyPr vert="horz"/>
          <a:lstStyle>
            <a:lvl1pPr algn="l">
              <a:defRPr sz="44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1" name="Text Placeholder 8"/>
          <p:cNvSpPr>
            <a:spLocks noGrp="1"/>
          </p:cNvSpPr>
          <p:nvPr>
            <p:ph type="body" sz="quarter" idx="13"/>
          </p:nvPr>
        </p:nvSpPr>
        <p:spPr>
          <a:xfrm>
            <a:off x="8572631" y="2092655"/>
            <a:ext cx="14193707" cy="1138484"/>
          </a:xfrm>
          <a:prstGeom prst="rect">
            <a:avLst/>
          </a:prstGeom>
        </p:spPr>
        <p:txBody>
          <a:bodyPr vert="horz"/>
          <a:lstStyle>
            <a:lvl1pPr marL="0" indent="0">
              <a:buNone/>
              <a:defRPr sz="4800"/>
            </a:lvl1pPr>
          </a:lstStyle>
          <a:p>
            <a:pPr lvl="0"/>
            <a:r>
              <a:rPr lang="en-US" dirty="0"/>
              <a:t>Click to edit Master text styles</a:t>
            </a:r>
          </a:p>
        </p:txBody>
      </p:sp>
      <p:sp>
        <p:nvSpPr>
          <p:cNvPr id="17" name="Picture Placeholder 16"/>
          <p:cNvSpPr>
            <a:spLocks noGrp="1"/>
          </p:cNvSpPr>
          <p:nvPr>
            <p:ph type="pic" sz="quarter" idx="14"/>
          </p:nvPr>
        </p:nvSpPr>
        <p:spPr>
          <a:xfrm>
            <a:off x="558800" y="5341652"/>
            <a:ext cx="6296025" cy="3305847"/>
          </a:xfrm>
          <a:prstGeom prst="rect">
            <a:avLst/>
          </a:prstGeom>
        </p:spPr>
        <p:txBody>
          <a:bodyPr vert="horz"/>
          <a:lstStyle>
            <a:lvl1pPr>
              <a:defRPr>
                <a:solidFill>
                  <a:srgbClr val="FFFFFF"/>
                </a:solidFill>
              </a:defRPr>
            </a:lvl1pPr>
          </a:lstStyle>
          <a:p>
            <a:endParaRPr lang="en-US" dirty="0"/>
          </a:p>
        </p:txBody>
      </p:sp>
      <p:sp>
        <p:nvSpPr>
          <p:cNvPr id="19" name="Text Placeholder 18"/>
          <p:cNvSpPr>
            <a:spLocks noGrp="1"/>
          </p:cNvSpPr>
          <p:nvPr>
            <p:ph type="body" sz="quarter" idx="15"/>
          </p:nvPr>
        </p:nvSpPr>
        <p:spPr>
          <a:xfrm>
            <a:off x="558800" y="8834427"/>
            <a:ext cx="6296025" cy="1101725"/>
          </a:xfrm>
          <a:prstGeom prst="rect">
            <a:avLst/>
          </a:prstGeom>
        </p:spPr>
        <p:txBody>
          <a:bodyPr vert="horz"/>
          <a:lstStyle>
            <a:lvl1pPr marL="0" indent="0" algn="l">
              <a:buNone/>
              <a:defRPr sz="3200">
                <a:solidFill>
                  <a:srgbClr val="FFFFFF"/>
                </a:solidFill>
              </a:defRPr>
            </a:lvl1pPr>
            <a:lvl2pPr algn="l">
              <a:defRPr/>
            </a:lvl2pPr>
            <a:lvl3pPr algn="l">
              <a:defRPr/>
            </a:lvl3pPr>
            <a:lvl4pPr marL="3719538" indent="-457200" algn="l">
              <a:buFont typeface="Arial"/>
              <a:buChar char="•"/>
              <a:defRPr/>
            </a:lvl4pPr>
            <a:lvl5pPr marL="4806979" indent="-457200" algn="l">
              <a:buFont typeface="Arial"/>
              <a:buChar char="•"/>
              <a:defRPr/>
            </a:lvl5pPr>
          </a:lstStyle>
          <a:p>
            <a:pPr lvl="0"/>
            <a:r>
              <a:rPr lang="en-US" dirty="0"/>
              <a:t>Click to edit Master text styles</a:t>
            </a:r>
          </a:p>
        </p:txBody>
      </p:sp>
      <p:cxnSp>
        <p:nvCxnSpPr>
          <p:cNvPr id="20" name="Straight Connector 19"/>
          <p:cNvCxnSpPr/>
          <p:nvPr userDrawn="1"/>
        </p:nvCxnSpPr>
        <p:spPr>
          <a:xfrm>
            <a:off x="8572631" y="3416559"/>
            <a:ext cx="14193707" cy="0"/>
          </a:xfrm>
          <a:prstGeom prst="line">
            <a:avLst/>
          </a:prstGeom>
          <a:ln>
            <a:solidFill>
              <a:schemeClr val="bg1">
                <a:lumMod val="85000"/>
              </a:schemeClr>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933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nly (Lighter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46741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Picture (White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4" y="12791862"/>
            <a:ext cx="2626257" cy="320679"/>
          </a:xfrm>
          <a:prstGeom prst="rect">
            <a:avLst/>
          </a:prstGeom>
        </p:spPr>
      </p:pic>
      <p:sp>
        <p:nvSpPr>
          <p:cNvPr id="7"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lvl1pPr>
              <a:defRPr>
                <a:solidFill>
                  <a:schemeClr val="tx1"/>
                </a:solidFill>
              </a:defRPr>
            </a:lvl1pPr>
          </a:lstStyle>
          <a:p>
            <a:r>
              <a:rPr lang="en-US" dirty="0"/>
              <a:t>Click to edit Master title style</a:t>
            </a:r>
          </a:p>
        </p:txBody>
      </p:sp>
      <p:sp>
        <p:nvSpPr>
          <p:cNvPr id="9" name="Picture Placeholder 8"/>
          <p:cNvSpPr>
            <a:spLocks noGrp="1"/>
          </p:cNvSpPr>
          <p:nvPr>
            <p:ph type="pic" sz="quarter" idx="11"/>
          </p:nvPr>
        </p:nvSpPr>
        <p:spPr>
          <a:xfrm>
            <a:off x="5715000" y="0"/>
            <a:ext cx="18672175" cy="13716000"/>
          </a:xfrm>
          <a:prstGeom prst="rect">
            <a:avLst/>
          </a:prstGeom>
        </p:spPr>
        <p:txBody>
          <a:bodyPr vert="horz"/>
          <a:lstStyle/>
          <a:p>
            <a:endParaRPr lang="en-US" dirty="0"/>
          </a:p>
        </p:txBody>
      </p:sp>
    </p:spTree>
    <p:extLst>
      <p:ext uri="{BB962C8B-B14F-4D97-AF65-F5344CB8AC3E}">
        <p14:creationId xmlns:p14="http://schemas.microsoft.com/office/powerpoint/2010/main" val="184089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 Sec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5" name="Title 1"/>
          <p:cNvSpPr>
            <a:spLocks noGrp="1"/>
          </p:cNvSpPr>
          <p:nvPr>
            <p:ph type="ctrTitle"/>
          </p:nvPr>
        </p:nvSpPr>
        <p:spPr>
          <a:xfrm>
            <a:off x="3658077" y="2092138"/>
            <a:ext cx="17071022" cy="1381803"/>
          </a:xfrm>
          <a:prstGeom prst="rect">
            <a:avLst/>
          </a:prstGeom>
        </p:spPr>
        <p:txBody>
          <a:bodyPr/>
          <a:lstStyle>
            <a:lvl1pPr>
              <a:defRPr sz="8000" cap="none"/>
            </a:lvl1pPr>
          </a:lstStyle>
          <a:p>
            <a:pPr algn="ctr"/>
            <a:endParaRPr lang="en-US" sz="9600" b="0" dirty="0">
              <a:solidFill>
                <a:schemeClr val="bg1"/>
              </a:solidFill>
              <a:latin typeface="Calibri"/>
            </a:endParaRPr>
          </a:p>
        </p:txBody>
      </p:sp>
      <p:sp>
        <p:nvSpPr>
          <p:cNvPr id="6" name="Subtitle 3"/>
          <p:cNvSpPr>
            <a:spLocks noGrp="1"/>
          </p:cNvSpPr>
          <p:nvPr>
            <p:ph type="subTitle" idx="1"/>
          </p:nvPr>
        </p:nvSpPr>
        <p:spPr>
          <a:xfrm>
            <a:off x="3658076" y="3719726"/>
            <a:ext cx="17071023" cy="1455229"/>
          </a:xfrm>
          <a:prstGeom prst="rect">
            <a:avLst/>
          </a:prstGeom>
        </p:spPr>
        <p:txBody>
          <a:bodyPr/>
          <a:lstStyle>
            <a:lvl1pPr marL="0" indent="0" algn="ctr">
              <a:buNone/>
              <a:defRPr sz="5400"/>
            </a:lvl1pPr>
          </a:lstStyle>
          <a:p>
            <a:pPr algn="ctr"/>
            <a:endParaRPr lang="en-US" sz="6600" dirty="0">
              <a:solidFill>
                <a:srgbClr val="FFFFFF"/>
              </a:solidFill>
              <a:latin typeface="Calibri"/>
            </a:endParaRPr>
          </a:p>
        </p:txBody>
      </p:sp>
      <p:pic>
        <p:nvPicPr>
          <p:cNvPr id="7" name="Picture Placeholder 20"/>
          <p:cNvPicPr>
            <a:picLocks noChangeAspect="1"/>
          </p:cNvPicPr>
          <p:nvPr userDrawn="1"/>
        </p:nvPicPr>
        <p:blipFill>
          <a:blip r:embed="rId2"/>
          <a:stretch>
            <a:fillRect/>
          </a:stretch>
        </p:blipFill>
        <p:spPr>
          <a:xfrm>
            <a:off x="9653587" y="8897790"/>
            <a:ext cx="5080000" cy="2540000"/>
          </a:xfrm>
          <a:prstGeom prst="ellipse">
            <a:avLst/>
          </a:prstGeom>
        </p:spPr>
      </p:pic>
      <p:sp>
        <p:nvSpPr>
          <p:cNvPr id="8" name="Text Placeholder 16"/>
          <p:cNvSpPr txBox="1">
            <a:spLocks/>
          </p:cNvSpPr>
          <p:nvPr userDrawn="1"/>
        </p:nvSpPr>
        <p:spPr>
          <a:xfrm>
            <a:off x="4759089"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33796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23167816" y="12712700"/>
            <a:ext cx="773156" cy="730250"/>
          </a:xfrm>
          <a:prstGeom prst="rect">
            <a:avLst/>
          </a:prstGeom>
        </p:spPr>
        <p:txBody>
          <a:bodyPr vert="horz" lIns="91440" tIns="45720" rIns="91440" bIns="45720" rtlCol="0" anchor="ctr"/>
          <a:lstStyle>
            <a:lvl1pPr algn="r">
              <a:defRPr sz="1800">
                <a:solidFill>
                  <a:schemeClr val="tx1">
                    <a:tint val="75000"/>
                  </a:schemeClr>
                </a:solidFill>
                <a:latin typeface="Roboto"/>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306906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acbook">
    <p:spTree>
      <p:nvGrpSpPr>
        <p:cNvPr id="1" name=""/>
        <p:cNvGrpSpPr/>
        <p:nvPr/>
      </p:nvGrpSpPr>
      <p:grpSpPr>
        <a:xfrm>
          <a:off x="0" y="0"/>
          <a:ext cx="0" cy="0"/>
          <a:chOff x="0" y="0"/>
          <a:chExt cx="0" cy="0"/>
        </a:xfrm>
      </p:grpSpPr>
      <p:sp>
        <p:nvSpPr>
          <p:cNvPr id="7" name="Picture Placeholder 2"/>
          <p:cNvSpPr>
            <a:spLocks noGrp="1"/>
          </p:cNvSpPr>
          <p:nvPr>
            <p:ph type="pic" sz="quarter" idx="13"/>
          </p:nvPr>
        </p:nvSpPr>
        <p:spPr>
          <a:xfrm>
            <a:off x="8216900" y="3779838"/>
            <a:ext cx="7918450" cy="4987925"/>
          </a:xfrm>
          <a:prstGeom prst="rect">
            <a:avLst/>
          </a:prstGeom>
        </p:spPr>
        <p:txBody>
          <a:bodyPr/>
          <a:lstStyle/>
          <a:p>
            <a:endParaRPr lang="en-US" dirty="0"/>
          </a:p>
        </p:txBody>
      </p:sp>
    </p:spTree>
    <p:extLst>
      <p:ext uri="{BB962C8B-B14F-4D97-AF65-F5344CB8AC3E}">
        <p14:creationId xmlns:p14="http://schemas.microsoft.com/office/powerpoint/2010/main" val="417787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One Project Sample">
    <p:spTree>
      <p:nvGrpSpPr>
        <p:cNvPr id="1" name=""/>
        <p:cNvGrpSpPr/>
        <p:nvPr/>
      </p:nvGrpSpPr>
      <p:grpSpPr>
        <a:xfrm>
          <a:off x="0" y="0"/>
          <a:ext cx="0" cy="0"/>
          <a:chOff x="0" y="0"/>
          <a:chExt cx="0" cy="0"/>
        </a:xfrm>
      </p:grpSpPr>
      <p:sp>
        <p:nvSpPr>
          <p:cNvPr id="17" name="Picture Placeholder 12"/>
          <p:cNvSpPr>
            <a:spLocks noGrp="1"/>
          </p:cNvSpPr>
          <p:nvPr>
            <p:ph type="pic" sz="quarter" idx="14"/>
          </p:nvPr>
        </p:nvSpPr>
        <p:spPr>
          <a:xfrm>
            <a:off x="2340185" y="3706854"/>
            <a:ext cx="5882547" cy="7777029"/>
          </a:xfrm>
          <a:prstGeom prst="rect">
            <a:avLst/>
          </a:prstGeom>
        </p:spPr>
        <p:txBody>
          <a:bodyPr>
            <a:normAutofit/>
          </a:bodyPr>
          <a:lstStyle>
            <a:lvl1pPr>
              <a:defRPr sz="2800"/>
            </a:lvl1pPr>
          </a:lstStyle>
          <a:p>
            <a:endParaRPr lang="en-US" dirty="0"/>
          </a:p>
        </p:txBody>
      </p:sp>
    </p:spTree>
    <p:extLst>
      <p:ext uri="{BB962C8B-B14F-4D97-AF65-F5344CB8AC3E}">
        <p14:creationId xmlns:p14="http://schemas.microsoft.com/office/powerpoint/2010/main" val="414082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S w Color">
    <p:spTree>
      <p:nvGrpSpPr>
        <p:cNvPr id="1" name=""/>
        <p:cNvGrpSpPr/>
        <p:nvPr/>
      </p:nvGrpSpPr>
      <p:grpSpPr>
        <a:xfrm>
          <a:off x="0" y="0"/>
          <a:ext cx="0" cy="0"/>
          <a:chOff x="0" y="0"/>
          <a:chExt cx="0" cy="0"/>
        </a:xfrm>
      </p:grpSpPr>
      <p:sp>
        <p:nvSpPr>
          <p:cNvPr id="11" name="Title 1"/>
          <p:cNvSpPr>
            <a:spLocks noGrp="1"/>
          </p:cNvSpPr>
          <p:nvPr>
            <p:ph type="ctrTitle"/>
          </p:nvPr>
        </p:nvSpPr>
        <p:spPr>
          <a:xfrm>
            <a:off x="1829038" y="567771"/>
            <a:ext cx="20729099" cy="1133518"/>
          </a:xfrm>
          <a:prstGeom prst="rect">
            <a:avLst/>
          </a:prstGeom>
        </p:spPr>
        <p:txBody>
          <a:bodyPr>
            <a:noAutofit/>
          </a:bodyPr>
          <a:lstStyle/>
          <a:p>
            <a:endParaRPr lang="en-US" dirty="0">
              <a:solidFill>
                <a:schemeClr val="bg2"/>
              </a:solidFill>
            </a:endParaRPr>
          </a:p>
        </p:txBody>
      </p:sp>
      <p:sp>
        <p:nvSpPr>
          <p:cNvPr id="12"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3"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5" name="Subtitle 2"/>
          <p:cNvSpPr>
            <a:spLocks noGrp="1"/>
          </p:cNvSpPr>
          <p:nvPr>
            <p:ph type="subTitle" idx="1"/>
          </p:nvPr>
        </p:nvSpPr>
        <p:spPr>
          <a:xfrm>
            <a:off x="1852918" y="1433050"/>
            <a:ext cx="20655938" cy="1075881"/>
          </a:xfrm>
          <a:prstGeom prst="rect">
            <a:avLst/>
          </a:prstGeom>
        </p:spPr>
        <p:txBody>
          <a:bodyPr>
            <a:noAutofit/>
          </a:bodyPr>
          <a:lstStyle>
            <a:lvl1pPr>
              <a:defRPr sz="3100"/>
            </a:lvl1pPr>
          </a:lstStyle>
          <a:p>
            <a:endParaRPr lang="en-US" dirty="0"/>
          </a:p>
        </p:txBody>
      </p:sp>
    </p:spTree>
    <p:extLst>
      <p:ext uri="{BB962C8B-B14F-4D97-AF65-F5344CB8AC3E}">
        <p14:creationId xmlns:p14="http://schemas.microsoft.com/office/powerpoint/2010/main" val="166045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9781570" y="1585465"/>
            <a:ext cx="4824036" cy="4824038"/>
          </a:xfrm>
          <a:prstGeom prst="ellipse">
            <a:avLst/>
          </a:prstGeom>
        </p:spPr>
        <p:txBody>
          <a:bodyPr/>
          <a:lstStyle/>
          <a:p>
            <a:r>
              <a:rPr lang="en-US" dirty="0"/>
              <a:t>Drag and Drop</a:t>
            </a:r>
          </a:p>
        </p:txBody>
      </p:sp>
      <p:sp>
        <p:nvSpPr>
          <p:cNvPr id="7" name="Title 1"/>
          <p:cNvSpPr>
            <a:spLocks noGrp="1"/>
          </p:cNvSpPr>
          <p:nvPr>
            <p:ph type="ctrTitle"/>
          </p:nvPr>
        </p:nvSpPr>
        <p:spPr>
          <a:xfrm>
            <a:off x="4759089" y="6809613"/>
            <a:ext cx="14868997" cy="1190422"/>
          </a:xfrm>
          <a:prstGeom prst="rect">
            <a:avLst/>
          </a:prstGeom>
        </p:spPr>
        <p:txBody>
          <a:bodyPr>
            <a:noAutofit/>
          </a:bodyPr>
          <a:lstStyle/>
          <a:p>
            <a:endParaRPr lang="en-US" dirty="0">
              <a:solidFill>
                <a:schemeClr val="bg2"/>
              </a:solidFill>
            </a:endParaRPr>
          </a:p>
        </p:txBody>
      </p:sp>
      <p:sp>
        <p:nvSpPr>
          <p:cNvPr id="9" name="Subtitle 2"/>
          <p:cNvSpPr>
            <a:spLocks noGrp="1"/>
          </p:cNvSpPr>
          <p:nvPr>
            <p:ph type="subTitle" idx="1"/>
          </p:nvPr>
        </p:nvSpPr>
        <p:spPr>
          <a:xfrm>
            <a:off x="3658076" y="8638230"/>
            <a:ext cx="17071023" cy="2790560"/>
          </a:xfrm>
          <a:prstGeom prst="rect">
            <a:avLst/>
          </a:prstGeom>
        </p:spPr>
        <p:txBody>
          <a:bodyPr>
            <a:noAutofit/>
          </a:bodyPr>
          <a:lstStyle/>
          <a:p>
            <a:endParaRPr lang="en-US" dirty="0"/>
          </a:p>
        </p:txBody>
      </p:sp>
    </p:spTree>
    <p:extLst>
      <p:ext uri="{BB962C8B-B14F-4D97-AF65-F5344CB8AC3E}">
        <p14:creationId xmlns:p14="http://schemas.microsoft.com/office/powerpoint/2010/main" val="24482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lide Number Placeholder 2"/>
          <p:cNvSpPr>
            <a:spLocks noGrp="1"/>
          </p:cNvSpPr>
          <p:nvPr>
            <p:ph type="sldNum" sz="quarter" idx="4"/>
          </p:nvPr>
        </p:nvSpPr>
        <p:spPr>
          <a:xfrm>
            <a:off x="23167816" y="12788921"/>
            <a:ext cx="773156" cy="385762"/>
          </a:xfrm>
          <a:prstGeom prst="rect">
            <a:avLst/>
          </a:prstGeom>
        </p:spPr>
        <p:txBody>
          <a:bodyPr/>
          <a:lstStyle>
            <a:lvl1pPr algn="r">
              <a:defRPr sz="2000">
                <a:solidFill>
                  <a:schemeClr val="accent6"/>
                </a:solidFill>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4025151764"/>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72" r:id="rId3"/>
    <p:sldLayoutId id="2147483673" r:id="rId4"/>
    <p:sldLayoutId id="2147483674" r:id="rId5"/>
    <p:sldLayoutId id="2147483675" r:id="rId6"/>
    <p:sldLayoutId id="2147483677" r:id="rId7"/>
    <p:sldLayoutId id="2147483678" r:id="rId8"/>
    <p:sldLayoutId id="2147483679" r:id="rId9"/>
    <p:sldLayoutId id="2147483680" r:id="rId10"/>
    <p:sldLayoutId id="2147483681" r:id="rId11"/>
    <p:sldLayoutId id="2147483683" r:id="rId12"/>
    <p:sldLayoutId id="2147483682" r:id="rId13"/>
    <p:sldLayoutId id="2147483676" r:id="rId14"/>
    <p:sldLayoutId id="2147483665" r:id="rId15"/>
    <p:sldLayoutId id="2147483667" r:id="rId16"/>
    <p:sldLayoutId id="2147483668" r:id="rId17"/>
    <p:sldLayoutId id="2147483669" r:id="rId18"/>
    <p:sldLayoutId id="2147483670" r:id="rId19"/>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dt="0"/>
  <p:txStyles>
    <p:titleStyle>
      <a:lvl1pPr algn="l" defTabSz="1087444" rtl="0" eaLnBrk="1" latinLnBrk="0" hangingPunct="1">
        <a:lnSpc>
          <a:spcPct val="90000"/>
        </a:lnSpc>
        <a:spcBef>
          <a:spcPct val="0"/>
        </a:spcBef>
        <a:buNone/>
        <a:defRPr sz="6000" b="0" i="0" kern="1200" cap="all" spc="-100" baseline="0">
          <a:solidFill>
            <a:schemeClr val="bg1"/>
          </a:solidFill>
          <a:latin typeface="+mj-lt"/>
          <a:ea typeface="+mj-ea"/>
          <a:cs typeface="Roboto Light" charset="0"/>
        </a:defRPr>
      </a:lvl1pPr>
    </p:titleStyle>
    <p:body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hyperlink" Target="mailto:support@Seclore.com" TargetMode="Externa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9294017" y="3915591"/>
            <a:ext cx="14211442" cy="3763743"/>
          </a:xfrm>
        </p:spPr>
        <p:txBody>
          <a:bodyPr>
            <a:normAutofit/>
          </a:bodyPr>
          <a:lstStyle/>
          <a:p>
            <a:r>
              <a:rPr lang="en-US" sz="6000" dirty="0"/>
              <a:t>Sample Code Guide - </a:t>
            </a:r>
            <a:r>
              <a:rPr lang="en-IN" sz="6000" dirty="0"/>
              <a:t>Protect &amp; Wrap with Independent Rights</a:t>
            </a:r>
            <a:endParaRPr lang="en-US" sz="2400" dirty="0"/>
          </a:p>
        </p:txBody>
      </p:sp>
      <p:sp>
        <p:nvSpPr>
          <p:cNvPr id="2" name="Rectangle 1">
            <a:extLst>
              <a:ext uri="{FF2B5EF4-FFF2-40B4-BE49-F238E27FC236}">
                <a16:creationId xmlns:a16="http://schemas.microsoft.com/office/drawing/2014/main" id="{75E45598-1ECE-4F1E-947A-22A9641F6468}"/>
              </a:ext>
            </a:extLst>
          </p:cNvPr>
          <p:cNvSpPr/>
          <p:nvPr/>
        </p:nvSpPr>
        <p:spPr>
          <a:xfrm>
            <a:off x="9294017" y="10392400"/>
            <a:ext cx="12192000" cy="1446550"/>
          </a:xfrm>
          <a:prstGeom prst="rect">
            <a:avLst/>
          </a:prstGeom>
        </p:spPr>
        <p:txBody>
          <a:bodyPr>
            <a:spAutoFit/>
          </a:bodyPr>
          <a:lstStyle/>
          <a:p>
            <a:r>
              <a:rPr lang="en-US" sz="4400" dirty="0">
                <a:solidFill>
                  <a:schemeClr val="tx2"/>
                </a:solidFill>
              </a:rPr>
              <a:t>How to run the Sample Java Code with Seclore PoC Policy Server</a:t>
            </a:r>
            <a:endParaRPr lang="en-IN" sz="4400" dirty="0">
              <a:solidFill>
                <a:schemeClr val="tx2"/>
              </a:solidFill>
            </a:endParaRPr>
          </a:p>
        </p:txBody>
      </p:sp>
    </p:spTree>
    <p:extLst>
      <p:ext uri="{BB962C8B-B14F-4D97-AF65-F5344CB8AC3E}">
        <p14:creationId xmlns:p14="http://schemas.microsoft.com/office/powerpoint/2010/main" val="577110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4E9BB6-8B9E-47B2-9A72-8C1AC9C7FAC5}"/>
              </a:ext>
            </a:extLst>
          </p:cNvPr>
          <p:cNvSpPr>
            <a:spLocks noGrp="1"/>
          </p:cNvSpPr>
          <p:nvPr>
            <p:ph type="sldNum" sz="quarter" idx="10"/>
          </p:nvPr>
        </p:nvSpPr>
        <p:spPr/>
        <p:txBody>
          <a:bodyPr/>
          <a:lstStyle/>
          <a:p>
            <a:fld id="{DBE3E345-DE5E-4044-8635-14DAD031CBDE}" type="slidenum">
              <a:rPr lang="en-US" smtClean="0"/>
              <a:pPr/>
              <a:t>2</a:t>
            </a:fld>
            <a:endParaRPr lang="en-US" dirty="0"/>
          </a:p>
        </p:txBody>
      </p:sp>
      <p:sp>
        <p:nvSpPr>
          <p:cNvPr id="3" name="Title 2">
            <a:extLst>
              <a:ext uri="{FF2B5EF4-FFF2-40B4-BE49-F238E27FC236}">
                <a16:creationId xmlns:a16="http://schemas.microsoft.com/office/drawing/2014/main" id="{1E5747C7-EE70-442F-A602-B3E47608F354}"/>
              </a:ext>
            </a:extLst>
          </p:cNvPr>
          <p:cNvSpPr>
            <a:spLocks noGrp="1"/>
          </p:cNvSpPr>
          <p:nvPr>
            <p:ph type="title"/>
          </p:nvPr>
        </p:nvSpPr>
        <p:spPr/>
        <p:txBody>
          <a:bodyPr/>
          <a:lstStyle/>
          <a:p>
            <a:r>
              <a:rPr lang="en-IN" dirty="0"/>
              <a:t>SAMPLE CODE Summary and Purpose</a:t>
            </a:r>
          </a:p>
        </p:txBody>
      </p:sp>
      <p:sp>
        <p:nvSpPr>
          <p:cNvPr id="4" name="Text Placeholder 3">
            <a:extLst>
              <a:ext uri="{FF2B5EF4-FFF2-40B4-BE49-F238E27FC236}">
                <a16:creationId xmlns:a16="http://schemas.microsoft.com/office/drawing/2014/main" id="{9EB58304-12FC-4AEA-AAA9-0C4A4ABE4AC4}"/>
              </a:ext>
            </a:extLst>
          </p:cNvPr>
          <p:cNvSpPr>
            <a:spLocks noGrp="1"/>
          </p:cNvSpPr>
          <p:nvPr>
            <p:ph type="body" sz="quarter" idx="11"/>
          </p:nvPr>
        </p:nvSpPr>
        <p:spPr>
          <a:xfrm>
            <a:off x="6723631" y="800101"/>
            <a:ext cx="17025091" cy="11060112"/>
          </a:xfrm>
        </p:spPr>
        <p:txBody>
          <a:bodyPr/>
          <a:lstStyle/>
          <a:p>
            <a:r>
              <a:rPr lang="en-IN" sz="4000" dirty="0"/>
              <a:t>This Sample Code will help you understand the protection and html wrapping flow using Seclore Java SDK</a:t>
            </a:r>
          </a:p>
          <a:p>
            <a:endParaRPr lang="en-IN" sz="4000" dirty="0"/>
          </a:p>
          <a:p>
            <a:r>
              <a:rPr lang="en-IN" sz="4000" dirty="0"/>
              <a:t>The protection type used in this sample code will allow you to define permission for an user or group during the protection. This protection type is known as Protect with Independent Rights.</a:t>
            </a:r>
          </a:p>
          <a:p>
            <a:endParaRPr lang="en-IN" sz="4000" dirty="0"/>
          </a:p>
          <a:p>
            <a:r>
              <a:rPr lang="en-IN" sz="4000" dirty="0"/>
              <a:t>You are expected to know the basic concepts of Seclore such as </a:t>
            </a:r>
          </a:p>
          <a:p>
            <a:pPr lvl="1"/>
            <a:r>
              <a:rPr lang="en-IN" dirty="0"/>
              <a:t>Policy Server</a:t>
            </a:r>
          </a:p>
          <a:p>
            <a:pPr lvl="1"/>
            <a:r>
              <a:rPr lang="en-IN" dirty="0"/>
              <a:t>Lite Online Editor</a:t>
            </a:r>
          </a:p>
          <a:p>
            <a:pPr lvl="1"/>
            <a:r>
              <a:rPr lang="en-IN" dirty="0"/>
              <a:t>File Owner</a:t>
            </a:r>
          </a:p>
          <a:p>
            <a:pPr lvl="1"/>
            <a:r>
              <a:rPr lang="en-IN" dirty="0"/>
              <a:t>IRM Permissions</a:t>
            </a:r>
          </a:p>
          <a:p>
            <a:pPr lvl="1"/>
            <a:r>
              <a:rPr lang="en-IN" dirty="0"/>
              <a:t>Seclore Agent</a:t>
            </a:r>
          </a:p>
          <a:p>
            <a:pPr lvl="1"/>
            <a:r>
              <a:rPr lang="en-IN" dirty="0"/>
              <a:t>HTML Wrapping</a:t>
            </a:r>
          </a:p>
          <a:p>
            <a:pPr lvl="1"/>
            <a:endParaRPr lang="en-IN" dirty="0"/>
          </a:p>
          <a:p>
            <a:pPr lvl="1"/>
            <a:endParaRPr lang="en-IN" dirty="0"/>
          </a:p>
        </p:txBody>
      </p:sp>
      <p:sp>
        <p:nvSpPr>
          <p:cNvPr id="5" name="Text Placeholder 4">
            <a:extLst>
              <a:ext uri="{FF2B5EF4-FFF2-40B4-BE49-F238E27FC236}">
                <a16:creationId xmlns:a16="http://schemas.microsoft.com/office/drawing/2014/main" id="{E008B01F-718B-427E-9BCD-0E9D3963ADB7}"/>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288990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0880C4-497E-44E0-97C9-226F68D57835}"/>
              </a:ext>
            </a:extLst>
          </p:cNvPr>
          <p:cNvSpPr>
            <a:spLocks noGrp="1"/>
          </p:cNvSpPr>
          <p:nvPr>
            <p:ph type="sldNum" sz="quarter" idx="10"/>
          </p:nvPr>
        </p:nvSpPr>
        <p:spPr/>
        <p:txBody>
          <a:bodyPr/>
          <a:lstStyle/>
          <a:p>
            <a:fld id="{DBE3E345-DE5E-4044-8635-14DAD031CBDE}" type="slidenum">
              <a:rPr lang="en-US" smtClean="0"/>
              <a:pPr/>
              <a:t>3</a:t>
            </a:fld>
            <a:endParaRPr lang="en-US" dirty="0"/>
          </a:p>
        </p:txBody>
      </p:sp>
      <p:sp>
        <p:nvSpPr>
          <p:cNvPr id="5" name="Title 4">
            <a:extLst>
              <a:ext uri="{FF2B5EF4-FFF2-40B4-BE49-F238E27FC236}">
                <a16:creationId xmlns:a16="http://schemas.microsoft.com/office/drawing/2014/main" id="{C325D677-0C1D-432D-90A2-4202D12FE2F9}"/>
              </a:ext>
            </a:extLst>
          </p:cNvPr>
          <p:cNvSpPr>
            <a:spLocks noGrp="1"/>
          </p:cNvSpPr>
          <p:nvPr>
            <p:ph type="title"/>
          </p:nvPr>
        </p:nvSpPr>
        <p:spPr/>
        <p:txBody>
          <a:bodyPr/>
          <a:lstStyle/>
          <a:p>
            <a:r>
              <a:rPr lang="en-IN" dirty="0"/>
              <a:t>Sample Code Package</a:t>
            </a:r>
          </a:p>
        </p:txBody>
      </p:sp>
      <p:sp>
        <p:nvSpPr>
          <p:cNvPr id="6" name="Text Placeholder 5">
            <a:extLst>
              <a:ext uri="{FF2B5EF4-FFF2-40B4-BE49-F238E27FC236}">
                <a16:creationId xmlns:a16="http://schemas.microsoft.com/office/drawing/2014/main" id="{05E4DB37-C682-4ADB-B5C4-6E0A3DA5EE43}"/>
              </a:ext>
            </a:extLst>
          </p:cNvPr>
          <p:cNvSpPr>
            <a:spLocks noGrp="1"/>
          </p:cNvSpPr>
          <p:nvPr>
            <p:ph type="body" sz="quarter" idx="11"/>
          </p:nvPr>
        </p:nvSpPr>
        <p:spPr>
          <a:xfrm>
            <a:off x="6723631" y="1285875"/>
            <a:ext cx="17025091" cy="10574337"/>
          </a:xfrm>
        </p:spPr>
        <p:txBody>
          <a:bodyPr vert="horz" lIns="91440" tIns="45720" rIns="91440" bIns="45720" anchor="t"/>
          <a:lstStyle/>
          <a:p>
            <a:r>
              <a:rPr lang="en-US" dirty="0">
                <a:ea typeface="+mn-lt"/>
                <a:cs typeface="+mn-lt"/>
              </a:rPr>
              <a:t>To start with the Sample Code, unzip the delivered package. Package will contain the following and this slide deck.</a:t>
            </a:r>
          </a:p>
          <a:p>
            <a:endParaRPr lang="en-US" dirty="0">
              <a:ea typeface="+mn-lt"/>
              <a:cs typeface="+mn-lt"/>
            </a:endParaRPr>
          </a:p>
          <a:p>
            <a:pPr marL="906145" lvl="1"/>
            <a:r>
              <a:rPr lang="en-US" sz="4800" dirty="0">
                <a:ea typeface="+mn-lt"/>
                <a:cs typeface="+mn-lt"/>
              </a:rPr>
              <a:t>Sample Code</a:t>
            </a:r>
          </a:p>
          <a:p>
            <a:pPr marL="906145" lvl="1">
              <a:spcAft>
                <a:spcPts val="600"/>
              </a:spcAft>
            </a:pPr>
            <a:r>
              <a:rPr lang="en-US" sz="4800" dirty="0">
                <a:ea typeface="+mn-lt"/>
                <a:cs typeface="+mn-lt"/>
              </a:rPr>
              <a:t>Java SDK</a:t>
            </a:r>
          </a:p>
          <a:p>
            <a:pPr marL="906145" lvl="1">
              <a:spcAft>
                <a:spcPts val="600"/>
              </a:spcAft>
            </a:pPr>
            <a:r>
              <a:rPr lang="en-US" sz="4800" dirty="0">
                <a:ea typeface="+mn-lt"/>
                <a:cs typeface="+mn-lt"/>
              </a:rPr>
              <a:t>Code walkthrough video</a:t>
            </a:r>
          </a:p>
          <a:p>
            <a:pPr marL="448945" lvl="2" indent="0">
              <a:buNone/>
            </a:pPr>
            <a:endParaRPr lang="en-US" sz="4800" dirty="0">
              <a:ea typeface="+mn-lt"/>
              <a:cs typeface="+mn-lt"/>
            </a:endParaRPr>
          </a:p>
          <a:p>
            <a:r>
              <a:rPr lang="en-US" dirty="0">
                <a:ea typeface="+mn-lt"/>
                <a:cs typeface="+mn-lt"/>
              </a:rPr>
              <a:t>This slide deck contains steps to run the Sample Code</a:t>
            </a:r>
          </a:p>
          <a:p>
            <a:endParaRPr lang="en-US" dirty="0"/>
          </a:p>
        </p:txBody>
      </p:sp>
      <p:sp>
        <p:nvSpPr>
          <p:cNvPr id="7" name="Text Placeholder 6">
            <a:extLst>
              <a:ext uri="{FF2B5EF4-FFF2-40B4-BE49-F238E27FC236}">
                <a16:creationId xmlns:a16="http://schemas.microsoft.com/office/drawing/2014/main" id="{796A978E-2D39-4ADC-9610-EB5A88209080}"/>
              </a:ext>
            </a:extLst>
          </p:cNvPr>
          <p:cNvSpPr>
            <a:spLocks noGrp="1"/>
          </p:cNvSpPr>
          <p:nvPr>
            <p:ph type="body" sz="quarter" idx="12"/>
          </p:nvPr>
        </p:nvSpPr>
        <p:spPr/>
        <p:txBody>
          <a:bodyPr/>
          <a:lstStyle/>
          <a:p>
            <a:endParaRPr lang="en-IN" dirty="0"/>
          </a:p>
        </p:txBody>
      </p:sp>
    </p:spTree>
    <p:extLst>
      <p:ext uri="{BB962C8B-B14F-4D97-AF65-F5344CB8AC3E}">
        <p14:creationId xmlns:p14="http://schemas.microsoft.com/office/powerpoint/2010/main" val="110463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0880C4-497E-44E0-97C9-226F68D57835}"/>
              </a:ext>
            </a:extLst>
          </p:cNvPr>
          <p:cNvSpPr>
            <a:spLocks noGrp="1"/>
          </p:cNvSpPr>
          <p:nvPr>
            <p:ph type="sldNum" sz="quarter" idx="10"/>
          </p:nvPr>
        </p:nvSpPr>
        <p:spPr/>
        <p:txBody>
          <a:bodyPr/>
          <a:lstStyle/>
          <a:p>
            <a:fld id="{DBE3E345-DE5E-4044-8635-14DAD031CBDE}" type="slidenum">
              <a:rPr lang="en-US" smtClean="0"/>
              <a:pPr/>
              <a:t>4</a:t>
            </a:fld>
            <a:endParaRPr lang="en-US" dirty="0"/>
          </a:p>
        </p:txBody>
      </p:sp>
      <p:sp>
        <p:nvSpPr>
          <p:cNvPr id="5" name="Title 4">
            <a:extLst>
              <a:ext uri="{FF2B5EF4-FFF2-40B4-BE49-F238E27FC236}">
                <a16:creationId xmlns:a16="http://schemas.microsoft.com/office/drawing/2014/main" id="{C325D677-0C1D-432D-90A2-4202D12FE2F9}"/>
              </a:ext>
            </a:extLst>
          </p:cNvPr>
          <p:cNvSpPr>
            <a:spLocks noGrp="1"/>
          </p:cNvSpPr>
          <p:nvPr>
            <p:ph type="title"/>
          </p:nvPr>
        </p:nvSpPr>
        <p:spPr/>
        <p:txBody>
          <a:bodyPr/>
          <a:lstStyle/>
          <a:p>
            <a:r>
              <a:rPr lang="en-IN" dirty="0"/>
              <a:t>LIST OF Content</a:t>
            </a:r>
          </a:p>
        </p:txBody>
      </p:sp>
      <p:sp>
        <p:nvSpPr>
          <p:cNvPr id="6" name="Text Placeholder 5">
            <a:extLst>
              <a:ext uri="{FF2B5EF4-FFF2-40B4-BE49-F238E27FC236}">
                <a16:creationId xmlns:a16="http://schemas.microsoft.com/office/drawing/2014/main" id="{05E4DB37-C682-4ADB-B5C4-6E0A3DA5EE43}"/>
              </a:ext>
            </a:extLst>
          </p:cNvPr>
          <p:cNvSpPr>
            <a:spLocks noGrp="1"/>
          </p:cNvSpPr>
          <p:nvPr>
            <p:ph type="body" sz="quarter" idx="11"/>
          </p:nvPr>
        </p:nvSpPr>
        <p:spPr>
          <a:xfrm>
            <a:off x="7343775" y="2771774"/>
            <a:ext cx="16404947" cy="9088437"/>
          </a:xfrm>
        </p:spPr>
        <p:txBody>
          <a:bodyPr/>
          <a:lstStyle/>
          <a:p>
            <a:pPr marL="914400" indent="-914400">
              <a:lnSpc>
                <a:spcPct val="150000"/>
              </a:lnSpc>
              <a:buFont typeface="+mj-lt"/>
              <a:buAutoNum type="arabicPeriod"/>
            </a:pPr>
            <a:r>
              <a:rPr lang="en-US" sz="5400" dirty="0"/>
              <a:t>Seclore Concepts and Component Details</a:t>
            </a:r>
          </a:p>
          <a:p>
            <a:pPr marL="914400" indent="-914400">
              <a:lnSpc>
                <a:spcPct val="150000"/>
              </a:lnSpc>
              <a:buFont typeface="+mj-lt"/>
              <a:buAutoNum type="arabicPeriod"/>
            </a:pPr>
            <a:r>
              <a:rPr lang="en-US" sz="5400" dirty="0"/>
              <a:t>Prerequisites</a:t>
            </a:r>
          </a:p>
          <a:p>
            <a:pPr marL="914400" indent="-914400">
              <a:lnSpc>
                <a:spcPct val="150000"/>
              </a:lnSpc>
              <a:buFont typeface="+mj-lt"/>
              <a:buAutoNum type="arabicPeriod"/>
            </a:pPr>
            <a:r>
              <a:rPr lang="en-US" sz="5400" dirty="0"/>
              <a:t>Running the Sample Code</a:t>
            </a:r>
          </a:p>
          <a:p>
            <a:pPr marL="914400" indent="-914400">
              <a:lnSpc>
                <a:spcPct val="150000"/>
              </a:lnSpc>
              <a:buFont typeface="+mj-lt"/>
              <a:buAutoNum type="arabicPeriod"/>
            </a:pPr>
            <a:r>
              <a:rPr lang="en-US" sz="5400" dirty="0"/>
              <a:t>Verify Sample Code Output</a:t>
            </a:r>
          </a:p>
          <a:p>
            <a:pPr marL="914400" indent="-914400">
              <a:lnSpc>
                <a:spcPct val="150000"/>
              </a:lnSpc>
              <a:buFont typeface="+mj-lt"/>
              <a:buAutoNum type="arabicPeriod"/>
            </a:pPr>
            <a:r>
              <a:rPr lang="en-US" sz="5400" dirty="0"/>
              <a:t>Code Blocks</a:t>
            </a:r>
          </a:p>
          <a:p>
            <a:endParaRPr lang="en-US" dirty="0"/>
          </a:p>
          <a:p>
            <a:endParaRPr lang="en-US" dirty="0"/>
          </a:p>
        </p:txBody>
      </p:sp>
      <p:sp>
        <p:nvSpPr>
          <p:cNvPr id="7" name="Text Placeholder 6">
            <a:extLst>
              <a:ext uri="{FF2B5EF4-FFF2-40B4-BE49-F238E27FC236}">
                <a16:creationId xmlns:a16="http://schemas.microsoft.com/office/drawing/2014/main" id="{796A978E-2D39-4ADC-9610-EB5A88209080}"/>
              </a:ext>
            </a:extLst>
          </p:cNvPr>
          <p:cNvSpPr>
            <a:spLocks noGrp="1"/>
          </p:cNvSpPr>
          <p:nvPr>
            <p:ph type="body" sz="quarter" idx="12"/>
          </p:nvPr>
        </p:nvSpPr>
        <p:spPr/>
        <p:txBody>
          <a:bodyPr/>
          <a:lstStyle/>
          <a:p>
            <a:endParaRPr lang="en-IN" dirty="0"/>
          </a:p>
        </p:txBody>
      </p:sp>
    </p:spTree>
    <p:extLst>
      <p:ext uri="{BB962C8B-B14F-4D97-AF65-F5344CB8AC3E}">
        <p14:creationId xmlns:p14="http://schemas.microsoft.com/office/powerpoint/2010/main" val="3605657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5</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Seclore Component Details</a:t>
            </a:r>
          </a:p>
        </p:txBody>
      </p:sp>
    </p:spTree>
    <p:extLst>
      <p:ext uri="{BB962C8B-B14F-4D97-AF65-F5344CB8AC3E}">
        <p14:creationId xmlns:p14="http://schemas.microsoft.com/office/powerpoint/2010/main" val="171937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8D708C-4979-4C10-8533-55FC73577AC6}"/>
              </a:ext>
            </a:extLst>
          </p:cNvPr>
          <p:cNvSpPr>
            <a:spLocks noGrp="1"/>
          </p:cNvSpPr>
          <p:nvPr>
            <p:ph type="sldNum" sz="quarter" idx="10"/>
          </p:nvPr>
        </p:nvSpPr>
        <p:spPr/>
        <p:txBody>
          <a:bodyPr/>
          <a:lstStyle/>
          <a:p>
            <a:fld id="{DBE3E345-DE5E-4044-8635-14DAD031CBDE}" type="slidenum">
              <a:rPr lang="en-US" smtClean="0"/>
              <a:pPr/>
              <a:t>6</a:t>
            </a:fld>
            <a:endParaRPr lang="en-US" dirty="0"/>
          </a:p>
        </p:txBody>
      </p:sp>
      <p:sp>
        <p:nvSpPr>
          <p:cNvPr id="3" name="Title 2">
            <a:extLst>
              <a:ext uri="{FF2B5EF4-FFF2-40B4-BE49-F238E27FC236}">
                <a16:creationId xmlns:a16="http://schemas.microsoft.com/office/drawing/2014/main" id="{95E86E68-2968-41AA-A131-21196B138B44}"/>
              </a:ext>
            </a:extLst>
          </p:cNvPr>
          <p:cNvSpPr>
            <a:spLocks noGrp="1"/>
          </p:cNvSpPr>
          <p:nvPr>
            <p:ph type="title"/>
          </p:nvPr>
        </p:nvSpPr>
        <p:spPr/>
        <p:txBody>
          <a:bodyPr/>
          <a:lstStyle/>
          <a:p>
            <a:r>
              <a:rPr lang="en-IN" dirty="0"/>
              <a:t>Seclore components</a:t>
            </a:r>
          </a:p>
        </p:txBody>
      </p:sp>
      <p:sp>
        <p:nvSpPr>
          <p:cNvPr id="5" name="Text Placeholder 4">
            <a:extLst>
              <a:ext uri="{FF2B5EF4-FFF2-40B4-BE49-F238E27FC236}">
                <a16:creationId xmlns:a16="http://schemas.microsoft.com/office/drawing/2014/main" id="{407716F6-6F17-4764-A05E-88D889A75725}"/>
              </a:ext>
            </a:extLst>
          </p:cNvPr>
          <p:cNvSpPr>
            <a:spLocks noGrp="1"/>
          </p:cNvSpPr>
          <p:nvPr>
            <p:ph type="body" sz="quarter" idx="12"/>
          </p:nvPr>
        </p:nvSpPr>
        <p:spPr/>
        <p:txBody>
          <a:bodyPr/>
          <a:lstStyle/>
          <a:p>
            <a:endParaRPr lang="en-IN"/>
          </a:p>
        </p:txBody>
      </p:sp>
      <p:pic>
        <p:nvPicPr>
          <p:cNvPr id="7" name="Picture 6">
            <a:extLst>
              <a:ext uri="{FF2B5EF4-FFF2-40B4-BE49-F238E27FC236}">
                <a16:creationId xmlns:a16="http://schemas.microsoft.com/office/drawing/2014/main" id="{DF0F52C9-C2D6-48A8-B63A-9B4B81469C3F}"/>
              </a:ext>
            </a:extLst>
          </p:cNvPr>
          <p:cNvPicPr>
            <a:picLocks noChangeAspect="1"/>
          </p:cNvPicPr>
          <p:nvPr/>
        </p:nvPicPr>
        <p:blipFill>
          <a:blip r:embed="rId2"/>
          <a:stretch>
            <a:fillRect/>
          </a:stretch>
        </p:blipFill>
        <p:spPr>
          <a:xfrm>
            <a:off x="5792787" y="2524124"/>
            <a:ext cx="18594388" cy="8172755"/>
          </a:xfrm>
          <a:prstGeom prst="rect">
            <a:avLst/>
          </a:prstGeom>
        </p:spPr>
      </p:pic>
    </p:spTree>
    <p:extLst>
      <p:ext uri="{BB962C8B-B14F-4D97-AF65-F5344CB8AC3E}">
        <p14:creationId xmlns:p14="http://schemas.microsoft.com/office/powerpoint/2010/main" val="30614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84E4E4-FCC6-48A8-9142-65CEB54D8D99}"/>
              </a:ext>
            </a:extLst>
          </p:cNvPr>
          <p:cNvSpPr>
            <a:spLocks noGrp="1"/>
          </p:cNvSpPr>
          <p:nvPr>
            <p:ph type="sldNum" sz="quarter" idx="10"/>
          </p:nvPr>
        </p:nvSpPr>
        <p:spPr/>
        <p:txBody>
          <a:bodyPr/>
          <a:lstStyle/>
          <a:p>
            <a:fld id="{DBE3E345-DE5E-4044-8635-14DAD031CBDE}" type="slidenum">
              <a:rPr lang="en-US" smtClean="0"/>
              <a:pPr/>
              <a:t>7</a:t>
            </a:fld>
            <a:endParaRPr lang="en-US" dirty="0"/>
          </a:p>
        </p:txBody>
      </p:sp>
      <p:sp>
        <p:nvSpPr>
          <p:cNvPr id="3" name="Title 2">
            <a:extLst>
              <a:ext uri="{FF2B5EF4-FFF2-40B4-BE49-F238E27FC236}">
                <a16:creationId xmlns:a16="http://schemas.microsoft.com/office/drawing/2014/main" id="{249E717C-BD65-4236-8E43-4AA211A03EDA}"/>
              </a:ext>
            </a:extLst>
          </p:cNvPr>
          <p:cNvSpPr>
            <a:spLocks noGrp="1"/>
          </p:cNvSpPr>
          <p:nvPr>
            <p:ph type="title"/>
          </p:nvPr>
        </p:nvSpPr>
        <p:spPr/>
        <p:txBody>
          <a:bodyPr/>
          <a:lstStyle/>
          <a:p>
            <a:r>
              <a:rPr lang="en-IN" dirty="0"/>
              <a:t>Primary Components</a:t>
            </a:r>
          </a:p>
        </p:txBody>
      </p:sp>
      <p:sp>
        <p:nvSpPr>
          <p:cNvPr id="4" name="Text Placeholder 3">
            <a:extLst>
              <a:ext uri="{FF2B5EF4-FFF2-40B4-BE49-F238E27FC236}">
                <a16:creationId xmlns:a16="http://schemas.microsoft.com/office/drawing/2014/main" id="{CE62267E-E4D6-4EFD-9ABD-C289903F5BEE}"/>
              </a:ext>
            </a:extLst>
          </p:cNvPr>
          <p:cNvSpPr>
            <a:spLocks noGrp="1"/>
          </p:cNvSpPr>
          <p:nvPr>
            <p:ph type="body" sz="quarter" idx="11"/>
          </p:nvPr>
        </p:nvSpPr>
        <p:spPr>
          <a:xfrm>
            <a:off x="6723632" y="1228725"/>
            <a:ext cx="16765018" cy="10631488"/>
          </a:xfrm>
        </p:spPr>
        <p:txBody>
          <a:bodyPr/>
          <a:lstStyle/>
          <a:p>
            <a:pPr lvl="0"/>
            <a:r>
              <a:rPr lang="en-US" b="1" dirty="0"/>
              <a:t>Policy Server</a:t>
            </a:r>
            <a:endParaRPr lang="en-IN" b="1" dirty="0"/>
          </a:p>
          <a:p>
            <a:pPr lvl="1"/>
            <a:r>
              <a:rPr lang="en-IN" sz="3200" dirty="0"/>
              <a:t>Central repository of all access keys, usage rights and file activity details.</a:t>
            </a:r>
          </a:p>
          <a:p>
            <a:pPr lvl="1"/>
            <a:r>
              <a:rPr lang="en-IN" sz="3200" dirty="0"/>
              <a:t>Central repository of all user activity / audit logs.</a:t>
            </a:r>
          </a:p>
          <a:p>
            <a:pPr lvl="1"/>
            <a:r>
              <a:rPr lang="en-IN" sz="3200" dirty="0"/>
              <a:t>Computes and serves effective rights for users.</a:t>
            </a:r>
          </a:p>
          <a:p>
            <a:pPr lvl="1"/>
            <a:r>
              <a:rPr lang="en-IN" sz="3200" dirty="0"/>
              <a:t>Standard J2EE application.</a:t>
            </a:r>
          </a:p>
          <a:p>
            <a:pPr lvl="1"/>
            <a:r>
              <a:rPr lang="en-IN" sz="3200" dirty="0"/>
              <a:t>Runs on Windows Server.</a:t>
            </a:r>
          </a:p>
          <a:p>
            <a:pPr lvl="1"/>
            <a:r>
              <a:rPr lang="en-IN" sz="3200" dirty="0"/>
              <a:t>Communicates to Desktop Agent/Mobile App/Web Services using HTTPS connection.</a:t>
            </a:r>
          </a:p>
          <a:p>
            <a:pPr lvl="1"/>
            <a:r>
              <a:rPr lang="en-IN" sz="3200" dirty="0"/>
              <a:t>Encrypts critical info on top of HTTPS to avoid man-in-the-middle attacks.</a:t>
            </a:r>
          </a:p>
          <a:p>
            <a:pPr lvl="1"/>
            <a:endParaRPr lang="en-IN" sz="3200" dirty="0"/>
          </a:p>
          <a:p>
            <a:pPr lvl="0"/>
            <a:r>
              <a:rPr lang="en-US" b="1" dirty="0"/>
              <a:t>Seclore Agents</a:t>
            </a:r>
            <a:endParaRPr lang="en-IN" b="1" dirty="0"/>
          </a:p>
          <a:p>
            <a:pPr lvl="1"/>
            <a:r>
              <a:rPr lang="en-IN" sz="3200" dirty="0"/>
              <a:t>Available for Windows, Mac, iOS, Android and online file access.</a:t>
            </a:r>
          </a:p>
          <a:p>
            <a:pPr lvl="1"/>
            <a:r>
              <a:rPr lang="en-IN" sz="3200" dirty="0"/>
              <a:t>Required for opening protected files.</a:t>
            </a:r>
          </a:p>
          <a:p>
            <a:pPr lvl="1"/>
            <a:r>
              <a:rPr lang="en-IN" sz="3200" dirty="0"/>
              <a:t>Communicate to Policy Server in the background.</a:t>
            </a:r>
          </a:p>
          <a:p>
            <a:pPr lvl="1"/>
            <a:r>
              <a:rPr lang="en-IN" sz="3200" dirty="0"/>
              <a:t>Control and track all user activities.</a:t>
            </a:r>
          </a:p>
          <a:p>
            <a:pPr lvl="1"/>
            <a:r>
              <a:rPr lang="en-IN" sz="3200" dirty="0"/>
              <a:t>Support all major versions of respective Operating Systems.</a:t>
            </a:r>
          </a:p>
        </p:txBody>
      </p:sp>
      <p:sp>
        <p:nvSpPr>
          <p:cNvPr id="5" name="Text Placeholder 4">
            <a:extLst>
              <a:ext uri="{FF2B5EF4-FFF2-40B4-BE49-F238E27FC236}">
                <a16:creationId xmlns:a16="http://schemas.microsoft.com/office/drawing/2014/main" id="{4E41463A-7ED0-4B07-B6EA-983140C786F0}"/>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140954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63D426-3DF1-4309-A492-AC71D5340F9F}"/>
              </a:ext>
            </a:extLst>
          </p:cNvPr>
          <p:cNvSpPr>
            <a:spLocks noGrp="1"/>
          </p:cNvSpPr>
          <p:nvPr>
            <p:ph type="sldNum" sz="quarter" idx="10"/>
          </p:nvPr>
        </p:nvSpPr>
        <p:spPr/>
        <p:txBody>
          <a:bodyPr/>
          <a:lstStyle/>
          <a:p>
            <a:fld id="{DBE3E345-DE5E-4044-8635-14DAD031CBDE}" type="slidenum">
              <a:rPr lang="en-US" smtClean="0"/>
              <a:pPr/>
              <a:t>8</a:t>
            </a:fld>
            <a:endParaRPr lang="en-US" dirty="0"/>
          </a:p>
        </p:txBody>
      </p:sp>
      <p:sp>
        <p:nvSpPr>
          <p:cNvPr id="3" name="Title 2">
            <a:extLst>
              <a:ext uri="{FF2B5EF4-FFF2-40B4-BE49-F238E27FC236}">
                <a16:creationId xmlns:a16="http://schemas.microsoft.com/office/drawing/2014/main" id="{335A9153-BFDF-42B0-857E-9F5BED11E1A4}"/>
              </a:ext>
            </a:extLst>
          </p:cNvPr>
          <p:cNvSpPr>
            <a:spLocks noGrp="1"/>
          </p:cNvSpPr>
          <p:nvPr>
            <p:ph type="title"/>
          </p:nvPr>
        </p:nvSpPr>
        <p:spPr/>
        <p:txBody>
          <a:bodyPr/>
          <a:lstStyle/>
          <a:p>
            <a:r>
              <a:rPr lang="en-IN" dirty="0"/>
              <a:t>Primary Components</a:t>
            </a:r>
          </a:p>
        </p:txBody>
      </p:sp>
      <p:sp>
        <p:nvSpPr>
          <p:cNvPr id="4" name="Text Placeholder 3">
            <a:extLst>
              <a:ext uri="{FF2B5EF4-FFF2-40B4-BE49-F238E27FC236}">
                <a16:creationId xmlns:a16="http://schemas.microsoft.com/office/drawing/2014/main" id="{30209690-E1F2-434D-8226-039D7896AE30}"/>
              </a:ext>
            </a:extLst>
          </p:cNvPr>
          <p:cNvSpPr>
            <a:spLocks noGrp="1"/>
          </p:cNvSpPr>
          <p:nvPr>
            <p:ph type="body" sz="quarter" idx="11"/>
          </p:nvPr>
        </p:nvSpPr>
        <p:spPr>
          <a:xfrm>
            <a:off x="6723632" y="314325"/>
            <a:ext cx="17217340" cy="12860358"/>
          </a:xfrm>
        </p:spPr>
        <p:txBody>
          <a:bodyPr/>
          <a:lstStyle/>
          <a:p>
            <a:pPr lvl="0"/>
            <a:r>
              <a:rPr lang="en-US" b="1" dirty="0"/>
              <a:t>Database</a:t>
            </a:r>
            <a:endParaRPr lang="en-IN" b="1" dirty="0"/>
          </a:p>
          <a:p>
            <a:pPr lvl="1"/>
            <a:r>
              <a:rPr lang="en-IN" sz="3200" dirty="0"/>
              <a:t>Stores encryption keys, user permissions and user activity details etc.</a:t>
            </a:r>
          </a:p>
          <a:p>
            <a:pPr lvl="1"/>
            <a:r>
              <a:rPr lang="en-IN" sz="3200" dirty="0"/>
              <a:t>MSSQL and Oracle are supported. </a:t>
            </a:r>
          </a:p>
          <a:p>
            <a:pPr lvl="1"/>
            <a:r>
              <a:rPr lang="en-IN" sz="3200" dirty="0"/>
              <a:t>Can run on any Operating System.</a:t>
            </a:r>
          </a:p>
          <a:p>
            <a:pPr lvl="1"/>
            <a:r>
              <a:rPr lang="en-IN" sz="3200" dirty="0"/>
              <a:t>Repository Adaptor (Standard / Custom Authentication)</a:t>
            </a:r>
          </a:p>
          <a:p>
            <a:pPr lvl="1"/>
            <a:r>
              <a:rPr lang="en-IN" sz="3200" dirty="0"/>
              <a:t>Connects to User Repository / User database.</a:t>
            </a:r>
          </a:p>
          <a:p>
            <a:pPr lvl="1"/>
            <a:r>
              <a:rPr lang="en-IN" sz="3200" dirty="0"/>
              <a:t>Manages user authentication.</a:t>
            </a:r>
          </a:p>
          <a:p>
            <a:pPr lvl="1"/>
            <a:r>
              <a:rPr lang="en-IN" sz="3200" dirty="0"/>
              <a:t>Searching of Users / Groups / User-Group mapping.</a:t>
            </a:r>
          </a:p>
          <a:p>
            <a:pPr lvl="1"/>
            <a:r>
              <a:rPr lang="en-IN" sz="3200" dirty="0"/>
              <a:t>Intelligent in-memory caching in Policy Server to ensure minimal load on existing infrastructure.</a:t>
            </a:r>
          </a:p>
          <a:p>
            <a:pPr lvl="1"/>
            <a:r>
              <a:rPr lang="en-IN" sz="3200" dirty="0"/>
              <a:t>Single Sign-on (domain authentication) is used if user is already logged in to the domain.</a:t>
            </a:r>
          </a:p>
          <a:p>
            <a:pPr lvl="1"/>
            <a:r>
              <a:rPr lang="en-IN" sz="3200" dirty="0"/>
              <a:t>Available Out-of-the-box for Active Directory, IBM Tivoli and Seclore Identity Manager</a:t>
            </a:r>
          </a:p>
          <a:p>
            <a:pPr lvl="1"/>
            <a:r>
              <a:rPr lang="en-IN" sz="3200" dirty="0"/>
              <a:t>Can be custom built for other repositories </a:t>
            </a:r>
          </a:p>
          <a:p>
            <a:pPr lvl="1"/>
            <a:endParaRPr lang="en-IN" sz="3200" dirty="0"/>
          </a:p>
          <a:p>
            <a:pPr lvl="0"/>
            <a:r>
              <a:rPr lang="en-US" b="1" dirty="0"/>
              <a:t>Lite Online Server</a:t>
            </a:r>
            <a:endParaRPr lang="en-IN" b="1" dirty="0"/>
          </a:p>
          <a:p>
            <a:pPr lvl="1"/>
            <a:r>
              <a:rPr lang="en-IN" sz="3200" dirty="0"/>
              <a:t>Comprises of Lite Online Viewer and Lite Online Editor</a:t>
            </a:r>
          </a:p>
          <a:p>
            <a:pPr lvl="1"/>
            <a:r>
              <a:rPr lang="en-IN" sz="3200" dirty="0"/>
              <a:t>Agentless access to protected files</a:t>
            </a:r>
          </a:p>
          <a:p>
            <a:pPr lvl="1"/>
            <a:r>
              <a:rPr lang="en-IN" sz="3200" dirty="0"/>
              <a:t>Documents rendered with watermark</a:t>
            </a:r>
          </a:p>
          <a:p>
            <a:pPr lvl="1"/>
            <a:r>
              <a:rPr lang="en-IN" sz="3200" dirty="0"/>
              <a:t>Runs on windows server</a:t>
            </a:r>
          </a:p>
          <a:p>
            <a:pPr lvl="1"/>
            <a:r>
              <a:rPr lang="en-IN" sz="3200" dirty="0"/>
              <a:t>Lite Online Editor provides editing capabilities for Office documents</a:t>
            </a:r>
          </a:p>
          <a:p>
            <a:pPr lvl="1"/>
            <a:r>
              <a:rPr lang="en-IN" dirty="0"/>
              <a:t>Protected file is uploaded to the Lite Online server through the Policy Server</a:t>
            </a:r>
          </a:p>
          <a:p>
            <a:endParaRPr lang="en-IN" dirty="0"/>
          </a:p>
        </p:txBody>
      </p:sp>
      <p:sp>
        <p:nvSpPr>
          <p:cNvPr id="5" name="Text Placeholder 4">
            <a:extLst>
              <a:ext uri="{FF2B5EF4-FFF2-40B4-BE49-F238E27FC236}">
                <a16:creationId xmlns:a16="http://schemas.microsoft.com/office/drawing/2014/main" id="{555B1512-744A-4107-B99E-7A9A62E407F8}"/>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193965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6BABE5-055C-4BD1-9259-693FF7F209C3}"/>
              </a:ext>
            </a:extLst>
          </p:cNvPr>
          <p:cNvSpPr>
            <a:spLocks noGrp="1"/>
          </p:cNvSpPr>
          <p:nvPr>
            <p:ph type="sldNum" sz="quarter" idx="10"/>
          </p:nvPr>
        </p:nvSpPr>
        <p:spPr/>
        <p:txBody>
          <a:bodyPr/>
          <a:lstStyle/>
          <a:p>
            <a:fld id="{DBE3E345-DE5E-4044-8635-14DAD031CBDE}" type="slidenum">
              <a:rPr lang="en-US" smtClean="0"/>
              <a:pPr/>
              <a:t>9</a:t>
            </a:fld>
            <a:endParaRPr lang="en-US" dirty="0"/>
          </a:p>
        </p:txBody>
      </p:sp>
      <p:sp>
        <p:nvSpPr>
          <p:cNvPr id="3" name="Title 2">
            <a:extLst>
              <a:ext uri="{FF2B5EF4-FFF2-40B4-BE49-F238E27FC236}">
                <a16:creationId xmlns:a16="http://schemas.microsoft.com/office/drawing/2014/main" id="{77062325-DFFA-47FE-8DF1-83FD14409437}"/>
              </a:ext>
            </a:extLst>
          </p:cNvPr>
          <p:cNvSpPr>
            <a:spLocks noGrp="1"/>
          </p:cNvSpPr>
          <p:nvPr>
            <p:ph type="title"/>
          </p:nvPr>
        </p:nvSpPr>
        <p:spPr/>
        <p:txBody>
          <a:bodyPr/>
          <a:lstStyle/>
          <a:p>
            <a:r>
              <a:rPr lang="en-IN" dirty="0"/>
              <a:t>Server SDK</a:t>
            </a:r>
          </a:p>
        </p:txBody>
      </p:sp>
      <p:sp>
        <p:nvSpPr>
          <p:cNvPr id="4" name="Text Placeholder 3">
            <a:extLst>
              <a:ext uri="{FF2B5EF4-FFF2-40B4-BE49-F238E27FC236}">
                <a16:creationId xmlns:a16="http://schemas.microsoft.com/office/drawing/2014/main" id="{86A50109-775B-481C-A0D7-0396EC9F4F95}"/>
              </a:ext>
            </a:extLst>
          </p:cNvPr>
          <p:cNvSpPr>
            <a:spLocks noGrp="1"/>
          </p:cNvSpPr>
          <p:nvPr>
            <p:ph type="body" sz="quarter" idx="11"/>
          </p:nvPr>
        </p:nvSpPr>
        <p:spPr/>
        <p:txBody>
          <a:bodyPr/>
          <a:lstStyle/>
          <a:p>
            <a:r>
              <a:rPr lang="en-IN" dirty="0"/>
              <a:t>Server SDKs</a:t>
            </a:r>
          </a:p>
        </p:txBody>
      </p:sp>
      <p:sp>
        <p:nvSpPr>
          <p:cNvPr id="5" name="Text Placeholder 4">
            <a:extLst>
              <a:ext uri="{FF2B5EF4-FFF2-40B4-BE49-F238E27FC236}">
                <a16:creationId xmlns:a16="http://schemas.microsoft.com/office/drawing/2014/main" id="{3423A99A-6612-4F8D-A48F-0A45E51CBEC6}"/>
              </a:ext>
            </a:extLst>
          </p:cNvPr>
          <p:cNvSpPr>
            <a:spLocks noGrp="1"/>
          </p:cNvSpPr>
          <p:nvPr>
            <p:ph type="body" sz="quarter" idx="12"/>
          </p:nvPr>
        </p:nvSpPr>
        <p:spPr/>
        <p:txBody>
          <a:bodyPr/>
          <a:lstStyle/>
          <a:p>
            <a:endParaRPr lang="en-IN"/>
          </a:p>
        </p:txBody>
      </p:sp>
      <p:graphicFrame>
        <p:nvGraphicFramePr>
          <p:cNvPr id="8" name="Table 7"/>
          <p:cNvGraphicFramePr>
            <a:graphicFrameLocks noGrp="1"/>
          </p:cNvGraphicFramePr>
          <p:nvPr/>
        </p:nvGraphicFramePr>
        <p:xfrm>
          <a:off x="6909700" y="4556527"/>
          <a:ext cx="16258116" cy="5044440"/>
        </p:xfrm>
        <a:graphic>
          <a:graphicData uri="http://schemas.openxmlformats.org/drawingml/2006/table">
            <a:tbl>
              <a:tblPr firstRow="1" bandRow="1">
                <a:tableStyleId>{5C22544A-7EE6-4342-B048-85BDC9FD1C3A}</a:tableStyleId>
              </a:tblPr>
              <a:tblGrid>
                <a:gridCol w="5419372">
                  <a:extLst>
                    <a:ext uri="{9D8B030D-6E8A-4147-A177-3AD203B41FA5}">
                      <a16:colId xmlns:a16="http://schemas.microsoft.com/office/drawing/2014/main" val="688539783"/>
                    </a:ext>
                  </a:extLst>
                </a:gridCol>
                <a:gridCol w="5419372">
                  <a:extLst>
                    <a:ext uri="{9D8B030D-6E8A-4147-A177-3AD203B41FA5}">
                      <a16:colId xmlns:a16="http://schemas.microsoft.com/office/drawing/2014/main" val="3713933330"/>
                    </a:ext>
                  </a:extLst>
                </a:gridCol>
                <a:gridCol w="5419372">
                  <a:extLst>
                    <a:ext uri="{9D8B030D-6E8A-4147-A177-3AD203B41FA5}">
                      <a16:colId xmlns:a16="http://schemas.microsoft.com/office/drawing/2014/main" val="3705342394"/>
                    </a:ext>
                  </a:extLst>
                </a:gridCol>
              </a:tblGrid>
              <a:tr h="370840">
                <a:tc>
                  <a:txBody>
                    <a:bodyPr/>
                    <a:lstStyle/>
                    <a:p>
                      <a:endParaRPr lang="en-IN" dirty="0"/>
                    </a:p>
                  </a:txBody>
                  <a:tcPr/>
                </a:tc>
                <a:tc>
                  <a:txBody>
                    <a:bodyPr/>
                    <a:lstStyle/>
                    <a:p>
                      <a:r>
                        <a:rPr lang="en-US" dirty="0"/>
                        <a:t>.NET</a:t>
                      </a:r>
                      <a:endParaRPr lang="en-IN" dirty="0"/>
                    </a:p>
                  </a:txBody>
                  <a:tcPr/>
                </a:tc>
                <a:tc>
                  <a:txBody>
                    <a:bodyPr/>
                    <a:lstStyle/>
                    <a:p>
                      <a:r>
                        <a:rPr lang="en-US" dirty="0"/>
                        <a:t>JAVA</a:t>
                      </a:r>
                      <a:endParaRPr lang="en-IN" dirty="0"/>
                    </a:p>
                  </a:txBody>
                  <a:tcPr/>
                </a:tc>
                <a:extLst>
                  <a:ext uri="{0D108BD9-81ED-4DB2-BD59-A6C34878D82A}">
                    <a16:rowId xmlns:a16="http://schemas.microsoft.com/office/drawing/2014/main" val="2469427632"/>
                  </a:ext>
                </a:extLst>
              </a:tr>
              <a:tr h="370840">
                <a:tc>
                  <a:txBody>
                    <a:bodyPr/>
                    <a:lstStyle/>
                    <a:p>
                      <a:r>
                        <a:rPr lang="en-US" dirty="0"/>
                        <a:t>Build Platform</a:t>
                      </a:r>
                      <a:endParaRPr lang="en-IN" dirty="0"/>
                    </a:p>
                  </a:txBody>
                  <a:tcPr/>
                </a:tc>
                <a:tc>
                  <a:txBody>
                    <a:bodyPr/>
                    <a:lstStyle/>
                    <a:p>
                      <a:r>
                        <a:rPr lang="en-US" dirty="0"/>
                        <a:t>.NET Framework</a:t>
                      </a:r>
                      <a:r>
                        <a:rPr lang="en-US" baseline="0" dirty="0"/>
                        <a:t> 3.5</a:t>
                      </a:r>
                      <a:endParaRPr lang="en-IN" dirty="0"/>
                    </a:p>
                  </a:txBody>
                  <a:tcPr/>
                </a:tc>
                <a:tc>
                  <a:txBody>
                    <a:bodyPr/>
                    <a:lstStyle/>
                    <a:p>
                      <a:r>
                        <a:rPr lang="en-US" dirty="0"/>
                        <a:t>JDK 8</a:t>
                      </a:r>
                      <a:endParaRPr lang="en-IN" dirty="0"/>
                    </a:p>
                  </a:txBody>
                  <a:tcPr/>
                </a:tc>
                <a:extLst>
                  <a:ext uri="{0D108BD9-81ED-4DB2-BD59-A6C34878D82A}">
                    <a16:rowId xmlns:a16="http://schemas.microsoft.com/office/drawing/2014/main" val="1145296293"/>
                  </a:ext>
                </a:extLst>
              </a:tr>
              <a:tr h="370840">
                <a:tc>
                  <a:txBody>
                    <a:bodyPr/>
                    <a:lstStyle/>
                    <a:p>
                      <a:r>
                        <a:rPr lang="en-US" dirty="0"/>
                        <a:t>Platform Support</a:t>
                      </a:r>
                      <a:endParaRPr lang="en-IN" dirty="0"/>
                    </a:p>
                  </a:txBody>
                  <a:tcPr/>
                </a:tc>
                <a:tc>
                  <a:txBody>
                    <a:bodyPr/>
                    <a:lstStyle/>
                    <a:p>
                      <a:r>
                        <a:rPr lang="en-US" dirty="0"/>
                        <a:t>Integrating application to be .NET 3.5 &amp; above</a:t>
                      </a:r>
                      <a:endParaRPr lang="en-IN" dirty="0"/>
                    </a:p>
                  </a:txBody>
                  <a:tcPr/>
                </a:tc>
                <a:tc>
                  <a:txBody>
                    <a:bodyPr/>
                    <a:lstStyle/>
                    <a:p>
                      <a:r>
                        <a:rPr lang="en-US" dirty="0"/>
                        <a:t>Integrating application to be JDK 8</a:t>
                      </a:r>
                      <a:r>
                        <a:rPr lang="en-US" baseline="0" dirty="0"/>
                        <a:t> &amp; above</a:t>
                      </a:r>
                      <a:endParaRPr lang="en-IN" dirty="0"/>
                    </a:p>
                  </a:txBody>
                  <a:tcPr/>
                </a:tc>
                <a:extLst>
                  <a:ext uri="{0D108BD9-81ED-4DB2-BD59-A6C34878D82A}">
                    <a16:rowId xmlns:a16="http://schemas.microsoft.com/office/drawing/2014/main" val="1719268102"/>
                  </a:ext>
                </a:extLst>
              </a:tr>
              <a:tr h="370840">
                <a:tc>
                  <a:txBody>
                    <a:bodyPr/>
                    <a:lstStyle/>
                    <a:p>
                      <a:r>
                        <a:rPr lang="en-US" dirty="0"/>
                        <a:t>OS Support</a:t>
                      </a:r>
                      <a:endParaRPr lang="en-IN" dirty="0"/>
                    </a:p>
                  </a:txBody>
                  <a:tcPr/>
                </a:tc>
                <a:tc>
                  <a:txBody>
                    <a:bodyPr/>
                    <a:lstStyle/>
                    <a:p>
                      <a:r>
                        <a:rPr lang="en-US" dirty="0"/>
                        <a:t>Windows</a:t>
                      </a:r>
                      <a:endParaRPr lang="en-IN" dirty="0"/>
                    </a:p>
                  </a:txBody>
                  <a:tcPr/>
                </a:tc>
                <a:tc>
                  <a:txBody>
                    <a:bodyPr/>
                    <a:lstStyle/>
                    <a:p>
                      <a:r>
                        <a:rPr lang="en-US" dirty="0"/>
                        <a:t>Windows, Linux</a:t>
                      </a:r>
                      <a:endParaRPr lang="en-IN" dirty="0"/>
                    </a:p>
                  </a:txBody>
                  <a:tcPr/>
                </a:tc>
                <a:extLst>
                  <a:ext uri="{0D108BD9-81ED-4DB2-BD59-A6C34878D82A}">
                    <a16:rowId xmlns:a16="http://schemas.microsoft.com/office/drawing/2014/main" val="3467795213"/>
                  </a:ext>
                </a:extLst>
              </a:tr>
              <a:tr h="370840">
                <a:tc>
                  <a:txBody>
                    <a:bodyPr/>
                    <a:lstStyle/>
                    <a:p>
                      <a:r>
                        <a:rPr lang="en-US" dirty="0"/>
                        <a:t>Compliance</a:t>
                      </a:r>
                      <a:endParaRPr lang="en-IN" dirty="0"/>
                    </a:p>
                  </a:txBody>
                  <a:tcPr/>
                </a:tc>
                <a:tc>
                  <a:txBody>
                    <a:bodyPr/>
                    <a:lstStyle/>
                    <a:p>
                      <a:r>
                        <a:rPr lang="en-US" dirty="0"/>
                        <a:t>Uses FIPS</a:t>
                      </a:r>
                      <a:r>
                        <a:rPr lang="en-US" baseline="0" dirty="0"/>
                        <a:t> compliant Algorithm</a:t>
                      </a:r>
                      <a:endParaRPr lang="en-IN" dirty="0"/>
                    </a:p>
                  </a:txBody>
                  <a:tcPr/>
                </a:tc>
                <a:tc>
                  <a:txBody>
                    <a:bodyPr/>
                    <a:lstStyle/>
                    <a:p>
                      <a:pPr marL="0" marR="0" lvl="0" indent="0" algn="l" defTabSz="1087444" rtl="0" eaLnBrk="1" fontAlgn="auto" latinLnBrk="0" hangingPunct="1">
                        <a:lnSpc>
                          <a:spcPct val="100000"/>
                        </a:lnSpc>
                        <a:spcBef>
                          <a:spcPts val="0"/>
                        </a:spcBef>
                        <a:spcAft>
                          <a:spcPts val="0"/>
                        </a:spcAft>
                        <a:buClrTx/>
                        <a:buSzTx/>
                        <a:buFontTx/>
                        <a:buNone/>
                        <a:tabLst/>
                        <a:defRPr/>
                      </a:pPr>
                      <a:r>
                        <a:rPr lang="en-US" dirty="0"/>
                        <a:t>Uses FIPS</a:t>
                      </a:r>
                      <a:r>
                        <a:rPr lang="en-US" baseline="0" dirty="0"/>
                        <a:t> compliant Algorithm</a:t>
                      </a:r>
                      <a:endParaRPr lang="en-IN" dirty="0"/>
                    </a:p>
                  </a:txBody>
                  <a:tcPr/>
                </a:tc>
                <a:extLst>
                  <a:ext uri="{0D108BD9-81ED-4DB2-BD59-A6C34878D82A}">
                    <a16:rowId xmlns:a16="http://schemas.microsoft.com/office/drawing/2014/main" val="878399861"/>
                  </a:ext>
                </a:extLst>
              </a:tr>
            </a:tbl>
          </a:graphicData>
        </a:graphic>
      </p:graphicFrame>
    </p:spTree>
    <p:extLst>
      <p:ext uri="{BB962C8B-B14F-4D97-AF65-F5344CB8AC3E}">
        <p14:creationId xmlns:p14="http://schemas.microsoft.com/office/powerpoint/2010/main" val="286343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10</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Prerequisites</a:t>
            </a:r>
          </a:p>
        </p:txBody>
      </p:sp>
    </p:spTree>
    <p:extLst>
      <p:ext uri="{BB962C8B-B14F-4D97-AF65-F5344CB8AC3E}">
        <p14:creationId xmlns:p14="http://schemas.microsoft.com/office/powerpoint/2010/main" val="87393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23167816" y="12645812"/>
            <a:ext cx="773156" cy="730250"/>
          </a:xfrm>
        </p:spPr>
        <p:txBody>
          <a:bodyPr/>
          <a:lstStyle/>
          <a:p>
            <a:pPr marL="0" marR="0" lvl="0" indent="0" algn="r" defTabSz="1087444" rtl="0" eaLnBrk="1" fontAlgn="auto" latinLnBrk="0" hangingPunct="1">
              <a:lnSpc>
                <a:spcPct val="100000"/>
              </a:lnSpc>
              <a:spcBef>
                <a:spcPts val="0"/>
              </a:spcBef>
              <a:spcAft>
                <a:spcPts val="0"/>
              </a:spcAft>
              <a:buClrTx/>
              <a:buSzTx/>
              <a:buFontTx/>
              <a:buNone/>
              <a:tabLst/>
              <a:defRPr/>
            </a:pPr>
            <a:fld id="{DBE3E345-DE5E-4044-8635-14DAD031CBDE}" type="slidenum">
              <a:rPr kumimoji="0" lang="en-US" sz="2000" b="0" i="0" u="none" strike="noStrike" kern="1200" cap="none" spc="0" normalizeH="0" baseline="0" noProof="0" smtClean="0">
                <a:ln>
                  <a:noFill/>
                </a:ln>
                <a:solidFill>
                  <a:srgbClr val="BEC6C4"/>
                </a:solidFill>
                <a:effectLst/>
                <a:uLnTx/>
                <a:uFillTx/>
                <a:latin typeface="Calibri"/>
                <a:ea typeface="+mn-ea"/>
                <a:cs typeface="+mn-cs"/>
              </a:rPr>
              <a:pPr marL="0" marR="0" lvl="0" indent="0" algn="r" defTabSz="1087444" rtl="0" eaLnBrk="1" fontAlgn="auto" latinLnBrk="0" hangingPunct="1">
                <a:lnSpc>
                  <a:spcPct val="100000"/>
                </a:lnSpc>
                <a:spcBef>
                  <a:spcPts val="0"/>
                </a:spcBef>
                <a:spcAft>
                  <a:spcPts val="0"/>
                </a:spcAft>
                <a:buClrTx/>
                <a:buSzTx/>
                <a:buFontTx/>
                <a:buNone/>
                <a:tabLst/>
                <a:defRPr/>
              </a:pPr>
              <a:t>11</a:t>
            </a:fld>
            <a:endParaRPr kumimoji="0" lang="en-US" sz="2000" b="0" i="0" u="none" strike="noStrike" kern="1200" cap="none" spc="0" normalizeH="0" baseline="0" noProof="0" dirty="0">
              <a:ln>
                <a:noFill/>
              </a:ln>
              <a:solidFill>
                <a:srgbClr val="BEC6C4"/>
              </a:solidFill>
              <a:effectLst/>
              <a:uLnTx/>
              <a:uFillTx/>
              <a:latin typeface="Calibri"/>
              <a:ea typeface="+mn-ea"/>
              <a:cs typeface="+mn-cs"/>
            </a:endParaRPr>
          </a:p>
        </p:txBody>
      </p:sp>
      <p:sp>
        <p:nvSpPr>
          <p:cNvPr id="22" name="Title 21"/>
          <p:cNvSpPr>
            <a:spLocks noGrp="1"/>
          </p:cNvSpPr>
          <p:nvPr>
            <p:ph type="title"/>
          </p:nvPr>
        </p:nvSpPr>
        <p:spPr/>
        <p:txBody>
          <a:bodyPr/>
          <a:lstStyle/>
          <a:p>
            <a:r>
              <a:rPr lang="en-US" dirty="0"/>
              <a:t>Prerequisites – To run Sample Code</a:t>
            </a:r>
          </a:p>
        </p:txBody>
      </p:sp>
      <p:pic>
        <p:nvPicPr>
          <p:cNvPr id="45" name="Picture 4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39" name="Text Placeholder 5">
            <a:extLst>
              <a:ext uri="{FF2B5EF4-FFF2-40B4-BE49-F238E27FC236}">
                <a16:creationId xmlns:a16="http://schemas.microsoft.com/office/drawing/2014/main" id="{238A943A-AA68-4986-8EA2-403347A10AE5}"/>
              </a:ext>
            </a:extLst>
          </p:cNvPr>
          <p:cNvSpPr txBox="1">
            <a:spLocks/>
          </p:cNvSpPr>
          <p:nvPr/>
        </p:nvSpPr>
        <p:spPr>
          <a:xfrm>
            <a:off x="6723631" y="600075"/>
            <a:ext cx="17025091" cy="12045737"/>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sz="5400" dirty="0"/>
              <a:t>Seclore PoC Policy Server :</a:t>
            </a:r>
          </a:p>
          <a:p>
            <a:pPr marL="914400" lvl="1" indent="-514350"/>
            <a:r>
              <a:rPr lang="en-US" sz="3600" dirty="0"/>
              <a:t>You should be able to access the Seclore PoC Policy Server (PS) URL from the machine on which you will run the Sample Code</a:t>
            </a:r>
          </a:p>
          <a:p>
            <a:pPr marL="914400" lvl="1" indent="-514350"/>
            <a:r>
              <a:rPr lang="en-US" sz="3600" dirty="0"/>
              <a:t>Please refer </a:t>
            </a:r>
            <a:r>
              <a:rPr lang="fr-FR" sz="3600" i="1" u="sng" dirty="0"/>
              <a:t>Sample Code Configuration Details.xlsx </a:t>
            </a:r>
            <a:r>
              <a:rPr lang="fr-FR" sz="3600" dirty="0"/>
              <a:t>(refer to the sheet Policy Server &amp; Client Download ) for the Policy Server details.</a:t>
            </a:r>
            <a:endParaRPr lang="en-IN" sz="3600" dirty="0"/>
          </a:p>
          <a:p>
            <a:pPr marL="334963" lvl="1" indent="0">
              <a:buNone/>
            </a:pPr>
            <a:r>
              <a:rPr lang="en-US" sz="4400" dirty="0"/>
              <a:t> </a:t>
            </a:r>
          </a:p>
          <a:p>
            <a:pPr marL="1143000" indent="-1143000">
              <a:buFont typeface="+mj-lt"/>
              <a:buAutoNum type="arabicPeriod"/>
            </a:pPr>
            <a:r>
              <a:rPr lang="en-US" sz="5400" dirty="0"/>
              <a:t>Users in Policy Server</a:t>
            </a:r>
            <a:endParaRPr lang="en-US" sz="4000" dirty="0"/>
          </a:p>
          <a:p>
            <a:pPr lvl="1"/>
            <a:r>
              <a:rPr lang="en-US" sz="3600" dirty="0"/>
              <a:t>Users are already created in the Seclore PoC Policy Server</a:t>
            </a:r>
          </a:p>
          <a:p>
            <a:pPr marL="914400" lvl="1" indent="-514350"/>
            <a:r>
              <a:rPr lang="en-US" sz="3600" dirty="0"/>
              <a:t>Please refer </a:t>
            </a:r>
            <a:r>
              <a:rPr lang="fr-FR" sz="3600" i="1" u="sng" dirty="0" err="1"/>
              <a:t>Sample</a:t>
            </a:r>
            <a:r>
              <a:rPr lang="fr-FR" sz="3600" i="1" u="sng" dirty="0"/>
              <a:t> Code Configuration Details.xlsx </a:t>
            </a:r>
            <a:r>
              <a:rPr lang="fr-FR" sz="3600" dirty="0"/>
              <a:t>(</a:t>
            </a:r>
            <a:r>
              <a:rPr lang="fr-FR" sz="3600" dirty="0" err="1"/>
              <a:t>refer</a:t>
            </a:r>
            <a:r>
              <a:rPr lang="fr-FR" sz="3600" dirty="0"/>
              <a:t> to the </a:t>
            </a:r>
            <a:r>
              <a:rPr lang="fr-FR" sz="3600" dirty="0" err="1"/>
              <a:t>sheet</a:t>
            </a:r>
            <a:r>
              <a:rPr lang="fr-FR" sz="3600" dirty="0"/>
              <a:t> User Details)</a:t>
            </a:r>
            <a:endParaRPr lang="en-IN" sz="3600" dirty="0"/>
          </a:p>
          <a:p>
            <a:pPr marL="0" indent="0">
              <a:buNone/>
            </a:pPr>
            <a:endParaRPr lang="en-US" sz="4000" dirty="0"/>
          </a:p>
        </p:txBody>
      </p:sp>
    </p:spTree>
    <p:extLst>
      <p:ext uri="{BB962C8B-B14F-4D97-AF65-F5344CB8AC3E}">
        <p14:creationId xmlns:p14="http://schemas.microsoft.com/office/powerpoint/2010/main" val="153033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12</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p:txBody>
          <a:bodyPr/>
          <a:lstStyle/>
          <a:p>
            <a:r>
              <a:rPr lang="en-US" dirty="0"/>
              <a:t>Seclore Agent</a:t>
            </a:r>
            <a:endParaRPr lang="en-IN"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1285875"/>
            <a:ext cx="17025091" cy="10574337"/>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sz="5400" dirty="0"/>
              <a:t>To open the protected file, you need to have Seclore client installed on your machine.</a:t>
            </a:r>
          </a:p>
          <a:p>
            <a:pPr marL="1143000" indent="-1143000">
              <a:buFont typeface="+mj-lt"/>
              <a:buAutoNum type="arabicPeriod"/>
            </a:pPr>
            <a:endParaRPr lang="en-US" sz="5400" dirty="0"/>
          </a:p>
          <a:p>
            <a:pPr marL="1143000" indent="-1143000">
              <a:buFont typeface="+mj-lt"/>
              <a:buAutoNum type="arabicPeriod"/>
            </a:pPr>
            <a:r>
              <a:rPr lang="en-US" sz="5400" dirty="0"/>
              <a:t>You can download the Seclore Lite Client from the URL provided in </a:t>
            </a:r>
            <a:r>
              <a:rPr lang="fr-FR" sz="5400" i="1" u="sng" dirty="0"/>
              <a:t>Sample Code Configuration Details.xlsx</a:t>
            </a:r>
            <a:r>
              <a:rPr lang="fr-FR" sz="5400" dirty="0"/>
              <a:t> (refer sheet Policy Server &amp; Client Download)</a:t>
            </a:r>
            <a:endParaRPr lang="en-IN" sz="5400" dirty="0"/>
          </a:p>
          <a:p>
            <a:pPr marL="914400" lvl="1" indent="-514350"/>
            <a:endParaRPr lang="en-US" dirty="0"/>
          </a:p>
          <a:p>
            <a:pPr marL="0" indent="0">
              <a:buNone/>
            </a:pPr>
            <a:endParaRPr lang="en-US" dirty="0"/>
          </a:p>
        </p:txBody>
      </p:sp>
    </p:spTree>
    <p:extLst>
      <p:ext uri="{BB962C8B-B14F-4D97-AF65-F5344CB8AC3E}">
        <p14:creationId xmlns:p14="http://schemas.microsoft.com/office/powerpoint/2010/main" val="1904022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13</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p:txBody>
          <a:bodyPr/>
          <a:lstStyle/>
          <a:p>
            <a:r>
              <a:rPr lang="en-US" sz="5400" dirty="0"/>
              <a:t>Java Cryptographic Encryption Files</a:t>
            </a:r>
            <a:endParaRPr lang="en-IN" sz="5400"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685801"/>
            <a:ext cx="17025091" cy="11744324"/>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dirty="0"/>
              <a:t>Seclore uses strong encryption that is not supported by default Java package so you will need to replace the JCE files (depending on your version of Java) that support unlimited strength.</a:t>
            </a:r>
          </a:p>
          <a:p>
            <a:pPr marL="1143000" indent="-1143000">
              <a:buFont typeface="+mj-lt"/>
              <a:buAutoNum type="arabicPeriod"/>
            </a:pPr>
            <a:endParaRPr lang="en-US" dirty="0"/>
          </a:p>
          <a:p>
            <a:pPr marL="1143000" indent="-1143000">
              <a:buFont typeface="+mj-lt"/>
              <a:buAutoNum type="arabicPeriod"/>
            </a:pPr>
            <a:r>
              <a:rPr lang="en-US" dirty="0"/>
              <a:t>The unlimited strength JCE files are available in the package shared with you in the following folder:</a:t>
            </a:r>
          </a:p>
          <a:p>
            <a:pPr marL="1477963" lvl="1" indent="-1143000"/>
            <a:r>
              <a:rPr lang="en-US" b="1" i="1" dirty="0"/>
              <a:t>\Sample Code\Docs\JCE Files</a:t>
            </a:r>
          </a:p>
          <a:p>
            <a:pPr marL="1143000" indent="-1143000">
              <a:buFont typeface="+mj-lt"/>
              <a:buAutoNum type="arabicPeriod"/>
            </a:pPr>
            <a:endParaRPr lang="en-US" dirty="0"/>
          </a:p>
          <a:p>
            <a:pPr marL="1143000" indent="-1143000">
              <a:buFont typeface="+mj-lt"/>
              <a:buAutoNum type="arabicPeriod"/>
            </a:pPr>
            <a:r>
              <a:rPr lang="en-US" dirty="0"/>
              <a:t>The folder will have two jars, local_policy.jar and US_export_policy.jar</a:t>
            </a:r>
          </a:p>
          <a:p>
            <a:pPr marL="1143000" indent="-1143000">
              <a:buFont typeface="+mj-lt"/>
              <a:buAutoNum type="arabicPeriod"/>
            </a:pPr>
            <a:endParaRPr lang="en-US" dirty="0"/>
          </a:p>
          <a:p>
            <a:pPr marL="1143000" indent="-1143000">
              <a:buFont typeface="+mj-lt"/>
              <a:buAutoNum type="arabicPeriod"/>
            </a:pPr>
            <a:r>
              <a:rPr lang="en-US" dirty="0"/>
              <a:t>Place it in the &lt;JRE_FOLDER&gt;/lib/security/ directory of the machine where will be running the Sample Code.</a:t>
            </a:r>
          </a:p>
          <a:p>
            <a:pPr marL="1143000" indent="-1143000">
              <a:buFont typeface="+mj-lt"/>
              <a:buAutoNum type="arabicPeriod"/>
            </a:pPr>
            <a:endParaRPr lang="en-US" dirty="0"/>
          </a:p>
          <a:p>
            <a:pPr marL="1143000" indent="-1143000">
              <a:buFont typeface="+mj-lt"/>
              <a:buAutoNum type="arabicPeriod"/>
            </a:pPr>
            <a:r>
              <a:rPr lang="en-US" dirty="0"/>
              <a:t>Take backup of old JARs before replacing.</a:t>
            </a:r>
          </a:p>
          <a:p>
            <a:pPr marL="0" indent="0">
              <a:buNone/>
            </a:pPr>
            <a:endParaRPr lang="en-US" dirty="0"/>
          </a:p>
        </p:txBody>
      </p:sp>
    </p:spTree>
    <p:extLst>
      <p:ext uri="{BB962C8B-B14F-4D97-AF65-F5344CB8AC3E}">
        <p14:creationId xmlns:p14="http://schemas.microsoft.com/office/powerpoint/2010/main" val="38903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761FC6-018D-4BC5-81D6-1A9EF5998A79}"/>
              </a:ext>
            </a:extLst>
          </p:cNvPr>
          <p:cNvSpPr>
            <a:spLocks noGrp="1"/>
          </p:cNvSpPr>
          <p:nvPr>
            <p:ph type="sldNum" sz="quarter" idx="10"/>
          </p:nvPr>
        </p:nvSpPr>
        <p:spPr/>
        <p:txBody>
          <a:bodyPr/>
          <a:lstStyle/>
          <a:p>
            <a:fld id="{DBE3E345-DE5E-4044-8635-14DAD031CBDE}" type="slidenum">
              <a:rPr lang="en-US" smtClean="0"/>
              <a:pPr/>
              <a:t>14</a:t>
            </a:fld>
            <a:endParaRPr lang="en-US" dirty="0"/>
          </a:p>
        </p:txBody>
      </p:sp>
      <p:sp>
        <p:nvSpPr>
          <p:cNvPr id="3" name="Title 2">
            <a:extLst>
              <a:ext uri="{FF2B5EF4-FFF2-40B4-BE49-F238E27FC236}">
                <a16:creationId xmlns:a16="http://schemas.microsoft.com/office/drawing/2014/main" id="{CA1ED0CC-5C3F-4234-B21B-3B0C62E2945A}"/>
              </a:ext>
            </a:extLst>
          </p:cNvPr>
          <p:cNvSpPr>
            <a:spLocks noGrp="1"/>
          </p:cNvSpPr>
          <p:nvPr>
            <p:ph type="title"/>
          </p:nvPr>
        </p:nvSpPr>
        <p:spPr/>
        <p:txBody>
          <a:bodyPr/>
          <a:lstStyle/>
          <a:p>
            <a:r>
              <a:rPr lang="en-US" dirty="0"/>
              <a:t>Replace in &lt;JRE_FOLDER&gt;/lib/security</a:t>
            </a:r>
            <a:endParaRPr lang="en-IN" dirty="0"/>
          </a:p>
        </p:txBody>
      </p:sp>
      <p:sp>
        <p:nvSpPr>
          <p:cNvPr id="5" name="Text Placeholder 4">
            <a:extLst>
              <a:ext uri="{FF2B5EF4-FFF2-40B4-BE49-F238E27FC236}">
                <a16:creationId xmlns:a16="http://schemas.microsoft.com/office/drawing/2014/main" id="{5EF2295C-FED1-47B6-B876-990A091B1592}"/>
              </a:ext>
            </a:extLst>
          </p:cNvPr>
          <p:cNvSpPr>
            <a:spLocks noGrp="1"/>
          </p:cNvSpPr>
          <p:nvPr>
            <p:ph type="body" sz="quarter" idx="12"/>
          </p:nvPr>
        </p:nvSpPr>
        <p:spPr/>
        <p:txBody>
          <a:bodyPr/>
          <a:lstStyle/>
          <a:p>
            <a:endParaRPr lang="en-IN" dirty="0"/>
          </a:p>
        </p:txBody>
      </p:sp>
      <p:sp>
        <p:nvSpPr>
          <p:cNvPr id="11" name="Text Placeholder 3">
            <a:extLst>
              <a:ext uri="{FF2B5EF4-FFF2-40B4-BE49-F238E27FC236}">
                <a16:creationId xmlns:a16="http://schemas.microsoft.com/office/drawing/2014/main" id="{040EE4C5-B8DD-4E48-ADAF-9B99559DF40D}"/>
              </a:ext>
            </a:extLst>
          </p:cNvPr>
          <p:cNvSpPr txBox="1">
            <a:spLocks/>
          </p:cNvSpPr>
          <p:nvPr/>
        </p:nvSpPr>
        <p:spPr>
          <a:xfrm>
            <a:off x="8121424" y="10883544"/>
            <a:ext cx="8580282" cy="2327202"/>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endParaRPr lang="en-IN" sz="4000" dirty="0"/>
          </a:p>
        </p:txBody>
      </p:sp>
      <p:sp>
        <p:nvSpPr>
          <p:cNvPr id="12" name="Text Placeholder 3">
            <a:extLst>
              <a:ext uri="{FF2B5EF4-FFF2-40B4-BE49-F238E27FC236}">
                <a16:creationId xmlns:a16="http://schemas.microsoft.com/office/drawing/2014/main" id="{CADECE07-30E3-4EC6-A3A9-68AC72F8DFCC}"/>
              </a:ext>
            </a:extLst>
          </p:cNvPr>
          <p:cNvSpPr txBox="1">
            <a:spLocks/>
          </p:cNvSpPr>
          <p:nvPr/>
        </p:nvSpPr>
        <p:spPr>
          <a:xfrm>
            <a:off x="19091953" y="2866665"/>
            <a:ext cx="4396697"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dirty="0"/>
              <a:t>JRE/Lib/Security</a:t>
            </a:r>
            <a:endParaRPr lang="en-IN" sz="4000" dirty="0"/>
          </a:p>
        </p:txBody>
      </p:sp>
      <p:sp>
        <p:nvSpPr>
          <p:cNvPr id="17" name="Oval 16">
            <a:extLst>
              <a:ext uri="{FF2B5EF4-FFF2-40B4-BE49-F238E27FC236}">
                <a16:creationId xmlns:a16="http://schemas.microsoft.com/office/drawing/2014/main" id="{73619889-FC71-4E6E-B2F1-B110C29F909F}"/>
              </a:ext>
            </a:extLst>
          </p:cNvPr>
          <p:cNvSpPr/>
          <p:nvPr/>
        </p:nvSpPr>
        <p:spPr>
          <a:xfrm>
            <a:off x="6153779" y="9095230"/>
            <a:ext cx="646089" cy="576091"/>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3600" dirty="0">
                <a:latin typeface="Open Sans Light"/>
              </a:rPr>
              <a:t>2</a:t>
            </a:r>
          </a:p>
        </p:txBody>
      </p:sp>
      <p:sp>
        <p:nvSpPr>
          <p:cNvPr id="20" name="Oval 19">
            <a:extLst>
              <a:ext uri="{FF2B5EF4-FFF2-40B4-BE49-F238E27FC236}">
                <a16:creationId xmlns:a16="http://schemas.microsoft.com/office/drawing/2014/main" id="{4C9657C1-C44C-44A4-8E8A-5185A5C5219D}"/>
              </a:ext>
            </a:extLst>
          </p:cNvPr>
          <p:cNvSpPr/>
          <p:nvPr/>
        </p:nvSpPr>
        <p:spPr>
          <a:xfrm>
            <a:off x="6153780" y="2792464"/>
            <a:ext cx="646089" cy="576091"/>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3600" dirty="0">
                <a:latin typeface="Open Sans Light"/>
              </a:rPr>
              <a:t>1</a:t>
            </a:r>
          </a:p>
        </p:txBody>
      </p:sp>
      <p:sp>
        <p:nvSpPr>
          <p:cNvPr id="21" name="AutoShape 4" descr="https://docs.axway.com/bundle/Syncplicity/page/files/_153283482image2019-5-10_11-42-2.png">
            <a:extLst>
              <a:ext uri="{FF2B5EF4-FFF2-40B4-BE49-F238E27FC236}">
                <a16:creationId xmlns:a16="http://schemas.microsoft.com/office/drawing/2014/main" id="{F439DCB2-00C3-44EC-86DB-C35AE7C01999}"/>
              </a:ext>
            </a:extLst>
          </p:cNvPr>
          <p:cNvSpPr>
            <a:spLocks noChangeAspect="1" noChangeArrowheads="1"/>
          </p:cNvSpPr>
          <p:nvPr/>
        </p:nvSpPr>
        <p:spPr bwMode="auto">
          <a:xfrm>
            <a:off x="12041188"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2" name="Picture 21">
            <a:extLst>
              <a:ext uri="{FF2B5EF4-FFF2-40B4-BE49-F238E27FC236}">
                <a16:creationId xmlns:a16="http://schemas.microsoft.com/office/drawing/2014/main" id="{8AB503AB-CE77-4C0C-8047-AA3E78433E7D}"/>
              </a:ext>
            </a:extLst>
          </p:cNvPr>
          <p:cNvPicPr>
            <a:picLocks noChangeAspect="1"/>
          </p:cNvPicPr>
          <p:nvPr/>
        </p:nvPicPr>
        <p:blipFill rotWithShape="1">
          <a:blip r:embed="rId2"/>
          <a:srcRect l="1699" t="5228" r="2577"/>
          <a:stretch/>
        </p:blipFill>
        <p:spPr>
          <a:xfrm>
            <a:off x="7556324" y="6916505"/>
            <a:ext cx="10834329" cy="5563280"/>
          </a:xfrm>
          <a:prstGeom prst="rect">
            <a:avLst/>
          </a:prstGeom>
          <a:ln>
            <a:solidFill>
              <a:schemeClr val="bg1">
                <a:lumMod val="75000"/>
              </a:schemeClr>
            </a:solidFill>
          </a:ln>
        </p:spPr>
      </p:pic>
      <p:pic>
        <p:nvPicPr>
          <p:cNvPr id="23" name="Picture 22">
            <a:extLst>
              <a:ext uri="{FF2B5EF4-FFF2-40B4-BE49-F238E27FC236}">
                <a16:creationId xmlns:a16="http://schemas.microsoft.com/office/drawing/2014/main" id="{1B1E8408-B46D-4999-A3F3-470390ABE50A}"/>
              </a:ext>
            </a:extLst>
          </p:cNvPr>
          <p:cNvPicPr>
            <a:picLocks noChangeAspect="1"/>
          </p:cNvPicPr>
          <p:nvPr/>
        </p:nvPicPr>
        <p:blipFill rotWithShape="1">
          <a:blip r:embed="rId3"/>
          <a:srcRect r="5584" b="2439"/>
          <a:stretch/>
        </p:blipFill>
        <p:spPr>
          <a:xfrm>
            <a:off x="7501169" y="701620"/>
            <a:ext cx="10889484" cy="5583525"/>
          </a:xfrm>
          <a:prstGeom prst="rect">
            <a:avLst/>
          </a:prstGeom>
          <a:ln>
            <a:solidFill>
              <a:schemeClr val="bg1">
                <a:lumMod val="75000"/>
              </a:schemeClr>
            </a:solidFill>
          </a:ln>
        </p:spPr>
      </p:pic>
      <p:sp>
        <p:nvSpPr>
          <p:cNvPr id="27" name="Text Placeholder 3">
            <a:extLst>
              <a:ext uri="{FF2B5EF4-FFF2-40B4-BE49-F238E27FC236}">
                <a16:creationId xmlns:a16="http://schemas.microsoft.com/office/drawing/2014/main" id="{32D1F80A-47DB-4367-A4AC-E54C585A5541}"/>
              </a:ext>
            </a:extLst>
          </p:cNvPr>
          <p:cNvSpPr txBox="1">
            <a:spLocks/>
          </p:cNvSpPr>
          <p:nvPr/>
        </p:nvSpPr>
        <p:spPr>
          <a:xfrm>
            <a:off x="19091953" y="9538719"/>
            <a:ext cx="4549097"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dirty="0"/>
              <a:t>JDK/JRE/Lib/Security</a:t>
            </a:r>
            <a:endParaRPr lang="en-IN" sz="4000" dirty="0"/>
          </a:p>
        </p:txBody>
      </p:sp>
    </p:spTree>
    <p:extLst>
      <p:ext uri="{BB962C8B-B14F-4D97-AF65-F5344CB8AC3E}">
        <p14:creationId xmlns:p14="http://schemas.microsoft.com/office/powerpoint/2010/main" val="698180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15</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Running the Sample Code</a:t>
            </a:r>
          </a:p>
        </p:txBody>
      </p:sp>
    </p:spTree>
    <p:extLst>
      <p:ext uri="{BB962C8B-B14F-4D97-AF65-F5344CB8AC3E}">
        <p14:creationId xmlns:p14="http://schemas.microsoft.com/office/powerpoint/2010/main" val="372544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BC6058-0464-43DE-9F28-66F5F9E44774}"/>
              </a:ext>
            </a:extLst>
          </p:cNvPr>
          <p:cNvSpPr>
            <a:spLocks noGrp="1"/>
          </p:cNvSpPr>
          <p:nvPr>
            <p:ph type="sldNum" sz="quarter" idx="10"/>
          </p:nvPr>
        </p:nvSpPr>
        <p:spPr/>
        <p:txBody>
          <a:bodyPr/>
          <a:lstStyle/>
          <a:p>
            <a:fld id="{DBE3E345-DE5E-4044-8635-14DAD031CBDE}" type="slidenum">
              <a:rPr lang="en-US" smtClean="0"/>
              <a:pPr/>
              <a:t>16</a:t>
            </a:fld>
            <a:endParaRPr lang="en-US" dirty="0"/>
          </a:p>
        </p:txBody>
      </p:sp>
      <p:sp>
        <p:nvSpPr>
          <p:cNvPr id="3" name="Title 2">
            <a:extLst>
              <a:ext uri="{FF2B5EF4-FFF2-40B4-BE49-F238E27FC236}">
                <a16:creationId xmlns:a16="http://schemas.microsoft.com/office/drawing/2014/main" id="{AE71755D-BAD6-4248-8862-7E251B54BA7F}"/>
              </a:ext>
            </a:extLst>
          </p:cNvPr>
          <p:cNvSpPr>
            <a:spLocks noGrp="1"/>
          </p:cNvSpPr>
          <p:nvPr>
            <p:ph type="title"/>
          </p:nvPr>
        </p:nvSpPr>
        <p:spPr/>
        <p:txBody>
          <a:bodyPr/>
          <a:lstStyle/>
          <a:p>
            <a:r>
              <a:rPr lang="en-IN" dirty="0"/>
              <a:t>Import the project into an existing workspace in Eclipse</a:t>
            </a:r>
          </a:p>
        </p:txBody>
      </p:sp>
      <p:pic>
        <p:nvPicPr>
          <p:cNvPr id="19" name="Picture 18">
            <a:extLst>
              <a:ext uri="{FF2B5EF4-FFF2-40B4-BE49-F238E27FC236}">
                <a16:creationId xmlns:a16="http://schemas.microsoft.com/office/drawing/2014/main" id="{40BF9F7E-87F7-4A3E-AB01-3F71A52CDDAC}"/>
              </a:ext>
            </a:extLst>
          </p:cNvPr>
          <p:cNvPicPr>
            <a:picLocks noChangeAspect="1"/>
          </p:cNvPicPr>
          <p:nvPr/>
        </p:nvPicPr>
        <p:blipFill>
          <a:blip r:embed="rId2"/>
          <a:stretch>
            <a:fillRect/>
          </a:stretch>
        </p:blipFill>
        <p:spPr>
          <a:xfrm>
            <a:off x="5890110" y="4149226"/>
            <a:ext cx="4905821" cy="7655845"/>
          </a:xfrm>
          <a:prstGeom prst="rect">
            <a:avLst/>
          </a:prstGeom>
          <a:ln>
            <a:solidFill>
              <a:schemeClr val="bg1">
                <a:lumMod val="75000"/>
              </a:schemeClr>
            </a:solidFill>
          </a:ln>
        </p:spPr>
      </p:pic>
      <p:pic>
        <p:nvPicPr>
          <p:cNvPr id="20" name="Picture 19">
            <a:extLst>
              <a:ext uri="{FF2B5EF4-FFF2-40B4-BE49-F238E27FC236}">
                <a16:creationId xmlns:a16="http://schemas.microsoft.com/office/drawing/2014/main" id="{EAD62D77-149B-43D5-A101-B8D59A176FEE}"/>
              </a:ext>
            </a:extLst>
          </p:cNvPr>
          <p:cNvPicPr>
            <a:picLocks noChangeAspect="1"/>
          </p:cNvPicPr>
          <p:nvPr/>
        </p:nvPicPr>
        <p:blipFill>
          <a:blip r:embed="rId3"/>
          <a:stretch>
            <a:fillRect/>
          </a:stretch>
        </p:blipFill>
        <p:spPr>
          <a:xfrm>
            <a:off x="11174419" y="4149226"/>
            <a:ext cx="6473502" cy="7655845"/>
          </a:xfrm>
          <a:prstGeom prst="rect">
            <a:avLst/>
          </a:prstGeom>
          <a:ln>
            <a:solidFill>
              <a:schemeClr val="bg1">
                <a:lumMod val="75000"/>
              </a:schemeClr>
            </a:solidFill>
          </a:ln>
        </p:spPr>
      </p:pic>
      <p:sp>
        <p:nvSpPr>
          <p:cNvPr id="24" name="Text Placeholder 3">
            <a:extLst>
              <a:ext uri="{FF2B5EF4-FFF2-40B4-BE49-F238E27FC236}">
                <a16:creationId xmlns:a16="http://schemas.microsoft.com/office/drawing/2014/main" id="{439C4B4F-4AF6-4F62-B669-0804F75559FB}"/>
              </a:ext>
            </a:extLst>
          </p:cNvPr>
          <p:cNvSpPr txBox="1">
            <a:spLocks/>
          </p:cNvSpPr>
          <p:nvPr/>
        </p:nvSpPr>
        <p:spPr>
          <a:xfrm>
            <a:off x="6204628" y="1448425"/>
            <a:ext cx="17736344"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sz="4000" dirty="0"/>
              <a:t>Import the ‘</a:t>
            </a:r>
            <a:r>
              <a:rPr lang="en-US" sz="4000" i="1" dirty="0"/>
              <a:t>Protect with Independent Rights and Wrap </a:t>
            </a:r>
            <a:r>
              <a:rPr lang="en-US" sz="4000" dirty="0"/>
              <a:t>’ project into an existing workspace in Eclipse</a:t>
            </a:r>
          </a:p>
        </p:txBody>
      </p:sp>
      <p:pic>
        <p:nvPicPr>
          <p:cNvPr id="8" name="Picture 7"/>
          <p:cNvPicPr>
            <a:picLocks noChangeAspect="1"/>
          </p:cNvPicPr>
          <p:nvPr/>
        </p:nvPicPr>
        <p:blipFill rotWithShape="1">
          <a:blip r:embed="rId4"/>
          <a:srcRect l="30042" r="22919"/>
          <a:stretch/>
        </p:blipFill>
        <p:spPr>
          <a:xfrm>
            <a:off x="18026409" y="4149226"/>
            <a:ext cx="6144231" cy="7606721"/>
          </a:xfrm>
          <a:prstGeom prst="rect">
            <a:avLst/>
          </a:prstGeom>
        </p:spPr>
      </p:pic>
    </p:spTree>
    <p:extLst>
      <p:ext uri="{BB962C8B-B14F-4D97-AF65-F5344CB8AC3E}">
        <p14:creationId xmlns:p14="http://schemas.microsoft.com/office/powerpoint/2010/main" val="986434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0D81C-21E3-4D04-B5A2-6C2F759209B9}"/>
              </a:ext>
            </a:extLst>
          </p:cNvPr>
          <p:cNvSpPr>
            <a:spLocks noGrp="1"/>
          </p:cNvSpPr>
          <p:nvPr>
            <p:ph type="sldNum" sz="quarter" idx="10"/>
          </p:nvPr>
        </p:nvSpPr>
        <p:spPr/>
        <p:txBody>
          <a:bodyPr/>
          <a:lstStyle/>
          <a:p>
            <a:fld id="{DBE3E345-DE5E-4044-8635-14DAD031CBDE}" type="slidenum">
              <a:rPr lang="en-US" smtClean="0"/>
              <a:pPr/>
              <a:t>17</a:t>
            </a:fld>
            <a:endParaRPr lang="en-US" dirty="0"/>
          </a:p>
        </p:txBody>
      </p:sp>
      <p:sp>
        <p:nvSpPr>
          <p:cNvPr id="3" name="Title 2">
            <a:extLst>
              <a:ext uri="{FF2B5EF4-FFF2-40B4-BE49-F238E27FC236}">
                <a16:creationId xmlns:a16="http://schemas.microsoft.com/office/drawing/2014/main" id="{C56448AC-1CAA-4CCA-9B4F-0028F95EDD5F}"/>
              </a:ext>
            </a:extLst>
          </p:cNvPr>
          <p:cNvSpPr>
            <a:spLocks noGrp="1"/>
          </p:cNvSpPr>
          <p:nvPr>
            <p:ph type="title"/>
          </p:nvPr>
        </p:nvSpPr>
        <p:spPr/>
        <p:txBody>
          <a:bodyPr/>
          <a:lstStyle/>
          <a:p>
            <a:r>
              <a:rPr lang="en-IN" sz="5400" dirty="0"/>
              <a:t>Configuration: config.xml</a:t>
            </a:r>
          </a:p>
        </p:txBody>
      </p:sp>
      <p:sp>
        <p:nvSpPr>
          <p:cNvPr id="5" name="Text Placeholder 5">
            <a:extLst>
              <a:ext uri="{FF2B5EF4-FFF2-40B4-BE49-F238E27FC236}">
                <a16:creationId xmlns:a16="http://schemas.microsoft.com/office/drawing/2014/main" id="{DA801DAE-EBEB-46F3-9CDA-DF78AB9319A5}"/>
              </a:ext>
            </a:extLst>
          </p:cNvPr>
          <p:cNvSpPr txBox="1">
            <a:spLocks/>
          </p:cNvSpPr>
          <p:nvPr/>
        </p:nvSpPr>
        <p:spPr>
          <a:xfrm>
            <a:off x="6723631" y="1285875"/>
            <a:ext cx="17025091" cy="31718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800" dirty="0"/>
              <a:t>Configure the ‘</a:t>
            </a:r>
            <a:r>
              <a:rPr lang="en-US" sz="4800" i="1" dirty="0"/>
              <a:t>config.xml</a:t>
            </a:r>
            <a:r>
              <a:rPr lang="en-US" sz="4800" dirty="0"/>
              <a:t> ‘ as explained below:</a:t>
            </a:r>
          </a:p>
          <a:p>
            <a:pPr marL="914400" indent="-914400">
              <a:lnSpc>
                <a:spcPct val="150000"/>
              </a:lnSpc>
              <a:buFont typeface="+mj-lt"/>
              <a:buAutoNum type="arabicPeriod"/>
            </a:pPr>
            <a:r>
              <a:rPr lang="en-US" sz="4800" dirty="0"/>
              <a:t>&lt;app-path&gt; : Provide path of the Source folder. </a:t>
            </a:r>
          </a:p>
          <a:p>
            <a:pPr marL="914400" indent="-914400">
              <a:lnSpc>
                <a:spcPct val="150000"/>
              </a:lnSpc>
              <a:buFont typeface="+mj-lt"/>
              <a:buAutoNum type="arabicPeriod"/>
            </a:pPr>
            <a:r>
              <a:rPr lang="en-US" sz="4800" dirty="0"/>
              <a:t>&lt;initialize-logger&gt; : Set to true</a:t>
            </a:r>
            <a:endParaRPr lang="en-US" sz="4800" dirty="0">
              <a:solidFill>
                <a:srgbClr val="FF0000"/>
              </a:solidFill>
            </a:endParaRPr>
          </a:p>
        </p:txBody>
      </p:sp>
      <p:pic>
        <p:nvPicPr>
          <p:cNvPr id="6" name="Picture 5"/>
          <p:cNvPicPr>
            <a:picLocks noChangeAspect="1"/>
          </p:cNvPicPr>
          <p:nvPr/>
        </p:nvPicPr>
        <p:blipFill>
          <a:blip r:embed="rId2"/>
          <a:stretch>
            <a:fillRect/>
          </a:stretch>
        </p:blipFill>
        <p:spPr>
          <a:xfrm>
            <a:off x="6723631" y="4937124"/>
            <a:ext cx="16727258" cy="6584316"/>
          </a:xfrm>
          <a:prstGeom prst="rect">
            <a:avLst/>
          </a:prstGeom>
        </p:spPr>
      </p:pic>
    </p:spTree>
    <p:extLst>
      <p:ext uri="{BB962C8B-B14F-4D97-AF65-F5344CB8AC3E}">
        <p14:creationId xmlns:p14="http://schemas.microsoft.com/office/powerpoint/2010/main" val="376673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FCFE92-8C11-4E17-B41B-3CBAFDB5CFB8}"/>
              </a:ext>
            </a:extLst>
          </p:cNvPr>
          <p:cNvSpPr>
            <a:spLocks noGrp="1"/>
          </p:cNvSpPr>
          <p:nvPr>
            <p:ph type="sldNum" sz="quarter" idx="10"/>
          </p:nvPr>
        </p:nvSpPr>
        <p:spPr/>
        <p:txBody>
          <a:bodyPr/>
          <a:lstStyle/>
          <a:p>
            <a:fld id="{DBE3E345-DE5E-4044-8635-14DAD031CBDE}" type="slidenum">
              <a:rPr lang="en-US" smtClean="0"/>
              <a:pPr/>
              <a:t>18</a:t>
            </a:fld>
            <a:endParaRPr lang="en-US" dirty="0"/>
          </a:p>
        </p:txBody>
      </p:sp>
      <p:sp>
        <p:nvSpPr>
          <p:cNvPr id="3" name="Title 2">
            <a:extLst>
              <a:ext uri="{FF2B5EF4-FFF2-40B4-BE49-F238E27FC236}">
                <a16:creationId xmlns:a16="http://schemas.microsoft.com/office/drawing/2014/main" id="{834DD71E-3037-4776-89BE-D89DB7CB7F35}"/>
              </a:ext>
            </a:extLst>
          </p:cNvPr>
          <p:cNvSpPr>
            <a:spLocks noGrp="1"/>
          </p:cNvSpPr>
          <p:nvPr>
            <p:ph type="title"/>
          </p:nvPr>
        </p:nvSpPr>
        <p:spPr/>
        <p:txBody>
          <a:bodyPr/>
          <a:lstStyle/>
          <a:p>
            <a:r>
              <a:rPr lang="en-US" sz="5400" dirty="0"/>
              <a:t>Configuration : tenant config.xml</a:t>
            </a:r>
            <a:endParaRPr lang="en-IN" sz="5400" dirty="0"/>
          </a:p>
        </p:txBody>
      </p:sp>
      <p:sp>
        <p:nvSpPr>
          <p:cNvPr id="5" name="Text Placeholder 5">
            <a:extLst>
              <a:ext uri="{FF2B5EF4-FFF2-40B4-BE49-F238E27FC236}">
                <a16:creationId xmlns:a16="http://schemas.microsoft.com/office/drawing/2014/main" id="{A94EAB0F-5F29-44C3-92BF-76322A4857E3}"/>
              </a:ext>
            </a:extLst>
          </p:cNvPr>
          <p:cNvSpPr txBox="1">
            <a:spLocks/>
          </p:cNvSpPr>
          <p:nvPr/>
        </p:nvSpPr>
        <p:spPr>
          <a:xfrm>
            <a:off x="5991912" y="85726"/>
            <a:ext cx="17949060" cy="24574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lnSpc>
                <a:spcPct val="150000"/>
              </a:lnSpc>
              <a:buNone/>
            </a:pPr>
            <a:r>
              <a:rPr lang="en-US" sz="4000" dirty="0"/>
              <a:t>Configure the ‘tenant </a:t>
            </a:r>
            <a:r>
              <a:rPr lang="en-US" sz="4000" i="1" dirty="0"/>
              <a:t>config.xml</a:t>
            </a:r>
            <a:r>
              <a:rPr lang="en-US" sz="4000" dirty="0"/>
              <a:t> ‘ as explained below (Refer the “</a:t>
            </a:r>
            <a:r>
              <a:rPr lang="fr-FR" sz="4000" i="1" u="sng" dirty="0"/>
              <a:t>Sample Code Configuration Details.xlsx</a:t>
            </a:r>
            <a:r>
              <a:rPr lang="en-IN" sz="4000" dirty="0"/>
              <a:t>”</a:t>
            </a:r>
            <a:r>
              <a:rPr lang="en-US" sz="4000" dirty="0"/>
              <a:t> file for input values)</a:t>
            </a:r>
          </a:p>
          <a:p>
            <a:pPr marL="514350" indent="-514350">
              <a:buAutoNum type="arabicPeriod"/>
            </a:pPr>
            <a:endParaRPr lang="en-US" sz="3600" dirty="0"/>
          </a:p>
          <a:p>
            <a:pPr marL="514350" indent="-514350">
              <a:buAutoNum type="arabicPeriod"/>
            </a:pPr>
            <a:endParaRPr lang="en-IN" sz="3600" dirty="0"/>
          </a:p>
        </p:txBody>
      </p:sp>
      <p:sp>
        <p:nvSpPr>
          <p:cNvPr id="7" name="Text Placeholder 5">
            <a:extLst>
              <a:ext uri="{FF2B5EF4-FFF2-40B4-BE49-F238E27FC236}">
                <a16:creationId xmlns:a16="http://schemas.microsoft.com/office/drawing/2014/main" id="{BF361913-DA33-496E-8754-6AC9F7188669}"/>
              </a:ext>
            </a:extLst>
          </p:cNvPr>
          <p:cNvSpPr txBox="1">
            <a:spLocks/>
          </p:cNvSpPr>
          <p:nvPr/>
        </p:nvSpPr>
        <p:spPr>
          <a:xfrm>
            <a:off x="5991911" y="2543176"/>
            <a:ext cx="6201675" cy="9886949"/>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3200" dirty="0"/>
              <a:t>Enter details of the Seclore Policy Server:</a:t>
            </a:r>
          </a:p>
          <a:p>
            <a:pPr marL="0" indent="0">
              <a:buNone/>
            </a:pPr>
            <a:endParaRPr lang="en-US" sz="3200" dirty="0"/>
          </a:p>
          <a:p>
            <a:r>
              <a:rPr lang="en-US" sz="3200" b="1" dirty="0"/>
              <a:t>&lt;server&gt;</a:t>
            </a:r>
            <a:r>
              <a:rPr lang="en-US" sz="3200" dirty="0"/>
              <a:t>: Server Name</a:t>
            </a:r>
          </a:p>
          <a:p>
            <a:r>
              <a:rPr lang="en-US" sz="3200" b="1" dirty="0"/>
              <a:t>&lt;port&gt;</a:t>
            </a:r>
            <a:r>
              <a:rPr lang="en-US" sz="3200" dirty="0"/>
              <a:t>: Port</a:t>
            </a:r>
          </a:p>
          <a:p>
            <a:r>
              <a:rPr lang="en-US" sz="3200" b="1" dirty="0"/>
              <a:t>&lt;app-name&gt;</a:t>
            </a:r>
            <a:r>
              <a:rPr lang="en-US" sz="3200" dirty="0"/>
              <a:t> : Application name</a:t>
            </a:r>
          </a:p>
          <a:p>
            <a:pPr marL="0" indent="0">
              <a:buNone/>
            </a:pPr>
            <a:endParaRPr lang="en-US" sz="3200" dirty="0"/>
          </a:p>
          <a:p>
            <a:pPr marL="0" indent="0">
              <a:buNone/>
            </a:pPr>
            <a:r>
              <a:rPr lang="en-US" sz="3200" dirty="0"/>
              <a:t>Enter login details:</a:t>
            </a:r>
          </a:p>
          <a:p>
            <a:pPr marL="0" indent="0">
              <a:buNone/>
            </a:pPr>
            <a:endParaRPr lang="en-US" sz="3200" dirty="0"/>
          </a:p>
          <a:p>
            <a:r>
              <a:rPr lang="en-US" sz="3200" b="1" dirty="0"/>
              <a:t>&lt;user-type&gt; </a:t>
            </a:r>
            <a:r>
              <a:rPr lang="en-US" sz="3200" dirty="0"/>
              <a:t>: Set to 1</a:t>
            </a:r>
          </a:p>
        </p:txBody>
      </p:sp>
      <p:pic>
        <p:nvPicPr>
          <p:cNvPr id="8" name="Picture 7"/>
          <p:cNvPicPr>
            <a:picLocks noChangeAspect="1"/>
          </p:cNvPicPr>
          <p:nvPr/>
        </p:nvPicPr>
        <p:blipFill>
          <a:blip r:embed="rId2"/>
          <a:stretch>
            <a:fillRect/>
          </a:stretch>
        </p:blipFill>
        <p:spPr>
          <a:xfrm>
            <a:off x="12068851" y="2543176"/>
            <a:ext cx="11996856" cy="9344023"/>
          </a:xfrm>
          <a:prstGeom prst="rect">
            <a:avLst/>
          </a:prstGeom>
        </p:spPr>
      </p:pic>
    </p:spTree>
    <p:extLst>
      <p:ext uri="{BB962C8B-B14F-4D97-AF65-F5344CB8AC3E}">
        <p14:creationId xmlns:p14="http://schemas.microsoft.com/office/powerpoint/2010/main" val="306241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FCFE92-8C11-4E17-B41B-3CBAFDB5CFB8}"/>
              </a:ext>
            </a:extLst>
          </p:cNvPr>
          <p:cNvSpPr>
            <a:spLocks noGrp="1"/>
          </p:cNvSpPr>
          <p:nvPr>
            <p:ph type="sldNum" sz="quarter" idx="10"/>
          </p:nvPr>
        </p:nvSpPr>
        <p:spPr/>
        <p:txBody>
          <a:bodyPr/>
          <a:lstStyle/>
          <a:p>
            <a:fld id="{DBE3E345-DE5E-4044-8635-14DAD031CBDE}" type="slidenum">
              <a:rPr lang="en-US" smtClean="0"/>
              <a:pPr/>
              <a:t>19</a:t>
            </a:fld>
            <a:endParaRPr lang="en-US" dirty="0"/>
          </a:p>
        </p:txBody>
      </p:sp>
      <p:sp>
        <p:nvSpPr>
          <p:cNvPr id="3" name="Title 2">
            <a:extLst>
              <a:ext uri="{FF2B5EF4-FFF2-40B4-BE49-F238E27FC236}">
                <a16:creationId xmlns:a16="http://schemas.microsoft.com/office/drawing/2014/main" id="{834DD71E-3037-4776-89BE-D89DB7CB7F35}"/>
              </a:ext>
            </a:extLst>
          </p:cNvPr>
          <p:cNvSpPr>
            <a:spLocks noGrp="1"/>
          </p:cNvSpPr>
          <p:nvPr>
            <p:ph type="title"/>
          </p:nvPr>
        </p:nvSpPr>
        <p:spPr/>
        <p:txBody>
          <a:bodyPr/>
          <a:lstStyle/>
          <a:p>
            <a:r>
              <a:rPr lang="en-US" sz="5400" dirty="0"/>
              <a:t>Configuration : tenant config.xml</a:t>
            </a:r>
            <a:endParaRPr lang="en-IN" sz="5400" dirty="0"/>
          </a:p>
        </p:txBody>
      </p:sp>
      <p:sp>
        <p:nvSpPr>
          <p:cNvPr id="5" name="Text Placeholder 5">
            <a:extLst>
              <a:ext uri="{FF2B5EF4-FFF2-40B4-BE49-F238E27FC236}">
                <a16:creationId xmlns:a16="http://schemas.microsoft.com/office/drawing/2014/main" id="{A94EAB0F-5F29-44C3-92BF-76322A4857E3}"/>
              </a:ext>
            </a:extLst>
          </p:cNvPr>
          <p:cNvSpPr txBox="1">
            <a:spLocks/>
          </p:cNvSpPr>
          <p:nvPr/>
        </p:nvSpPr>
        <p:spPr>
          <a:xfrm>
            <a:off x="5991912" y="85726"/>
            <a:ext cx="17949060" cy="24574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lnSpc>
                <a:spcPct val="150000"/>
              </a:lnSpc>
              <a:buNone/>
            </a:pPr>
            <a:r>
              <a:rPr lang="en-US" sz="4000" dirty="0"/>
              <a:t>Configure the ‘tenant </a:t>
            </a:r>
            <a:r>
              <a:rPr lang="en-US" sz="4000" i="1" dirty="0"/>
              <a:t>config.xml</a:t>
            </a:r>
            <a:r>
              <a:rPr lang="en-US" sz="4000" dirty="0"/>
              <a:t> ‘ as explained below (Refer the “</a:t>
            </a:r>
            <a:r>
              <a:rPr lang="fr-FR" sz="4000" i="1" u="sng" dirty="0"/>
              <a:t>Sample Code Configuration Details.xlsx</a:t>
            </a:r>
            <a:r>
              <a:rPr lang="en-IN" sz="4000" dirty="0"/>
              <a:t>”</a:t>
            </a:r>
            <a:r>
              <a:rPr lang="en-US" sz="4000" dirty="0"/>
              <a:t> file for input values)</a:t>
            </a:r>
          </a:p>
          <a:p>
            <a:pPr marL="514350" indent="-514350">
              <a:buAutoNum type="arabicPeriod"/>
            </a:pPr>
            <a:endParaRPr lang="en-US" sz="3600" dirty="0"/>
          </a:p>
          <a:p>
            <a:pPr marL="514350" indent="-514350">
              <a:buAutoNum type="arabicPeriod"/>
            </a:pPr>
            <a:endParaRPr lang="en-IN" sz="3600" dirty="0"/>
          </a:p>
        </p:txBody>
      </p:sp>
      <p:sp>
        <p:nvSpPr>
          <p:cNvPr id="7" name="Text Placeholder 5">
            <a:extLst>
              <a:ext uri="{FF2B5EF4-FFF2-40B4-BE49-F238E27FC236}">
                <a16:creationId xmlns:a16="http://schemas.microsoft.com/office/drawing/2014/main" id="{BF361913-DA33-496E-8754-6AC9F7188669}"/>
              </a:ext>
            </a:extLst>
          </p:cNvPr>
          <p:cNvSpPr txBox="1">
            <a:spLocks/>
          </p:cNvSpPr>
          <p:nvPr/>
        </p:nvSpPr>
        <p:spPr>
          <a:xfrm>
            <a:off x="5991911" y="2543176"/>
            <a:ext cx="6201675" cy="9886949"/>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3200" dirty="0"/>
              <a:t>Enter details of Enterprise Application created in Policy Server:</a:t>
            </a:r>
          </a:p>
          <a:p>
            <a:pPr marL="0" indent="0">
              <a:buNone/>
            </a:pPr>
            <a:endParaRPr lang="en-US" sz="3200" dirty="0"/>
          </a:p>
          <a:p>
            <a:r>
              <a:rPr lang="en-US" sz="3200" b="1" dirty="0"/>
              <a:t>id</a:t>
            </a:r>
            <a:r>
              <a:rPr lang="en-US" sz="3200" dirty="0"/>
              <a:t>: Enterprise Application ID in Policy Server</a:t>
            </a:r>
          </a:p>
          <a:p>
            <a:r>
              <a:rPr lang="en-US" sz="3200" b="1" dirty="0"/>
              <a:t>passphrase</a:t>
            </a:r>
            <a:r>
              <a:rPr lang="en-US" sz="3200" dirty="0"/>
              <a:t>: Passphrase of the EA</a:t>
            </a:r>
          </a:p>
        </p:txBody>
      </p:sp>
      <p:pic>
        <p:nvPicPr>
          <p:cNvPr id="8" name="Picture 7"/>
          <p:cNvPicPr>
            <a:picLocks noChangeAspect="1"/>
          </p:cNvPicPr>
          <p:nvPr/>
        </p:nvPicPr>
        <p:blipFill rotWithShape="1">
          <a:blip r:embed="rId2"/>
          <a:srcRect r="11171"/>
          <a:stretch/>
        </p:blipFill>
        <p:spPr>
          <a:xfrm>
            <a:off x="12193586" y="3377406"/>
            <a:ext cx="11747386" cy="4650104"/>
          </a:xfrm>
          <a:prstGeom prst="rect">
            <a:avLst/>
          </a:prstGeom>
        </p:spPr>
      </p:pic>
    </p:spTree>
    <p:extLst>
      <p:ext uri="{BB962C8B-B14F-4D97-AF65-F5344CB8AC3E}">
        <p14:creationId xmlns:p14="http://schemas.microsoft.com/office/powerpoint/2010/main" val="4097710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23CDF3-1C1C-40EE-93CB-83D66766E54E}"/>
              </a:ext>
            </a:extLst>
          </p:cNvPr>
          <p:cNvSpPr>
            <a:spLocks noGrp="1"/>
          </p:cNvSpPr>
          <p:nvPr>
            <p:ph type="sldNum" sz="quarter" idx="10"/>
          </p:nvPr>
        </p:nvSpPr>
        <p:spPr/>
        <p:txBody>
          <a:bodyPr/>
          <a:lstStyle/>
          <a:p>
            <a:fld id="{DBE3E345-DE5E-4044-8635-14DAD031CBDE}" type="slidenum">
              <a:rPr lang="en-US" smtClean="0"/>
              <a:pPr/>
              <a:t>20</a:t>
            </a:fld>
            <a:endParaRPr lang="en-US" dirty="0"/>
          </a:p>
        </p:txBody>
      </p:sp>
      <p:sp>
        <p:nvSpPr>
          <p:cNvPr id="3" name="Title 2">
            <a:extLst>
              <a:ext uri="{FF2B5EF4-FFF2-40B4-BE49-F238E27FC236}">
                <a16:creationId xmlns:a16="http://schemas.microsoft.com/office/drawing/2014/main" id="{51A8273A-FE09-4EF7-B6CC-C16892CC07AF}"/>
              </a:ext>
            </a:extLst>
          </p:cNvPr>
          <p:cNvSpPr>
            <a:spLocks noGrp="1"/>
          </p:cNvSpPr>
          <p:nvPr>
            <p:ph type="title"/>
          </p:nvPr>
        </p:nvSpPr>
        <p:spPr/>
        <p:txBody>
          <a:bodyPr/>
          <a:lstStyle/>
          <a:p>
            <a:r>
              <a:rPr lang="en-US" dirty="0"/>
              <a:t>Executing Sample Code</a:t>
            </a:r>
            <a:endParaRPr lang="en-IN" dirty="0"/>
          </a:p>
        </p:txBody>
      </p:sp>
      <p:sp>
        <p:nvSpPr>
          <p:cNvPr id="4" name="Text Placeholder 5">
            <a:extLst>
              <a:ext uri="{FF2B5EF4-FFF2-40B4-BE49-F238E27FC236}">
                <a16:creationId xmlns:a16="http://schemas.microsoft.com/office/drawing/2014/main" id="{48A94C68-C487-4AC2-AC20-7D03A583FC11}"/>
              </a:ext>
            </a:extLst>
          </p:cNvPr>
          <p:cNvSpPr txBox="1">
            <a:spLocks/>
          </p:cNvSpPr>
          <p:nvPr/>
        </p:nvSpPr>
        <p:spPr>
          <a:xfrm>
            <a:off x="6142725" y="800100"/>
            <a:ext cx="17025091" cy="18002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800" dirty="0"/>
              <a:t>Execute the sample code</a:t>
            </a:r>
          </a:p>
        </p:txBody>
      </p:sp>
      <p:pic>
        <p:nvPicPr>
          <p:cNvPr id="7" name="Picture 6"/>
          <p:cNvPicPr>
            <a:picLocks noChangeAspect="1"/>
          </p:cNvPicPr>
          <p:nvPr/>
        </p:nvPicPr>
        <p:blipFill>
          <a:blip r:embed="rId2"/>
          <a:stretch>
            <a:fillRect/>
          </a:stretch>
        </p:blipFill>
        <p:spPr>
          <a:xfrm>
            <a:off x="6142724" y="2885122"/>
            <a:ext cx="17040123" cy="5954078"/>
          </a:xfrm>
          <a:prstGeom prst="rect">
            <a:avLst/>
          </a:prstGeom>
        </p:spPr>
      </p:pic>
      <p:sp>
        <p:nvSpPr>
          <p:cNvPr id="8" name="Rectangle 7"/>
          <p:cNvSpPr/>
          <p:nvPr/>
        </p:nvSpPr>
        <p:spPr>
          <a:xfrm>
            <a:off x="12862560" y="3992880"/>
            <a:ext cx="1036320" cy="701040"/>
          </a:xfrm>
          <a:prstGeom prst="rect">
            <a:avLst/>
          </a:prstGeom>
          <a:noFill/>
          <a:ln>
            <a:solidFill>
              <a:srgbClr val="E03A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dirty="0">
              <a:latin typeface="Open Sans Light"/>
            </a:endParaRPr>
          </a:p>
        </p:txBody>
      </p:sp>
    </p:spTree>
    <p:extLst>
      <p:ext uri="{BB962C8B-B14F-4D97-AF65-F5344CB8AC3E}">
        <p14:creationId xmlns:p14="http://schemas.microsoft.com/office/powerpoint/2010/main" val="27152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0D81C-21E3-4D04-B5A2-6C2F759209B9}"/>
              </a:ext>
            </a:extLst>
          </p:cNvPr>
          <p:cNvSpPr>
            <a:spLocks noGrp="1"/>
          </p:cNvSpPr>
          <p:nvPr>
            <p:ph type="sldNum" sz="quarter" idx="10"/>
          </p:nvPr>
        </p:nvSpPr>
        <p:spPr/>
        <p:txBody>
          <a:bodyPr/>
          <a:lstStyle/>
          <a:p>
            <a:fld id="{DBE3E345-DE5E-4044-8635-14DAD031CBDE}" type="slidenum">
              <a:rPr lang="en-US" smtClean="0"/>
              <a:pPr/>
              <a:t>21</a:t>
            </a:fld>
            <a:endParaRPr lang="en-US" dirty="0"/>
          </a:p>
        </p:txBody>
      </p:sp>
      <p:sp>
        <p:nvSpPr>
          <p:cNvPr id="3" name="Title 2">
            <a:extLst>
              <a:ext uri="{FF2B5EF4-FFF2-40B4-BE49-F238E27FC236}">
                <a16:creationId xmlns:a16="http://schemas.microsoft.com/office/drawing/2014/main" id="{C56448AC-1CAA-4CCA-9B4F-0028F95EDD5F}"/>
              </a:ext>
            </a:extLst>
          </p:cNvPr>
          <p:cNvSpPr>
            <a:spLocks noGrp="1"/>
          </p:cNvSpPr>
          <p:nvPr>
            <p:ph type="title"/>
          </p:nvPr>
        </p:nvSpPr>
        <p:spPr/>
        <p:txBody>
          <a:bodyPr/>
          <a:lstStyle/>
          <a:p>
            <a:r>
              <a:rPr lang="en-US" sz="5400" dirty="0"/>
              <a:t>Executing Sample Code – Protection + HTML Wrap</a:t>
            </a:r>
            <a:endParaRPr lang="en-IN" sz="5400" dirty="0"/>
          </a:p>
        </p:txBody>
      </p:sp>
      <p:sp>
        <p:nvSpPr>
          <p:cNvPr id="5" name="Text Placeholder 5">
            <a:extLst>
              <a:ext uri="{FF2B5EF4-FFF2-40B4-BE49-F238E27FC236}">
                <a16:creationId xmlns:a16="http://schemas.microsoft.com/office/drawing/2014/main" id="{DA801DAE-EBEB-46F3-9CDA-DF78AB9319A5}"/>
              </a:ext>
            </a:extLst>
          </p:cNvPr>
          <p:cNvSpPr txBox="1">
            <a:spLocks/>
          </p:cNvSpPr>
          <p:nvPr/>
        </p:nvSpPr>
        <p:spPr>
          <a:xfrm>
            <a:off x="6723631" y="301625"/>
            <a:ext cx="17025091" cy="6954706"/>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b="1" dirty="0"/>
              <a:t>Execute the sample code : Console Output</a:t>
            </a:r>
          </a:p>
          <a:p>
            <a:pPr marL="0" indent="0">
              <a:buNone/>
            </a:pPr>
            <a:endParaRPr lang="en-US" sz="3200" dirty="0"/>
          </a:p>
          <a:p>
            <a:pPr marL="514350" indent="-514350">
              <a:buFont typeface="+mj-lt"/>
              <a:buAutoNum type="arabicPeriod"/>
            </a:pPr>
            <a:r>
              <a:rPr lang="en-US" sz="3200" dirty="0"/>
              <a:t>Enter the absolute path of the file you want to protect.</a:t>
            </a:r>
          </a:p>
          <a:p>
            <a:pPr marL="514350" indent="-514350">
              <a:buFont typeface="+mj-lt"/>
              <a:buAutoNum type="arabicPeriod"/>
            </a:pPr>
            <a:r>
              <a:rPr lang="en-US" sz="3200" dirty="0"/>
              <a:t>Enter the owner email address. Refer the “</a:t>
            </a:r>
            <a:r>
              <a:rPr lang="fr-FR" sz="3200" i="1" u="sng" dirty="0"/>
              <a:t>Sample Code Configuration Details.xlsx</a:t>
            </a:r>
            <a:r>
              <a:rPr lang="en-IN" sz="3200" dirty="0"/>
              <a:t>”</a:t>
            </a:r>
            <a:r>
              <a:rPr lang="en-US" sz="3200" dirty="0"/>
              <a:t> file</a:t>
            </a:r>
            <a:r>
              <a:rPr lang="en-IN" sz="3200" dirty="0"/>
              <a:t> for user details (refer sheet User Details)</a:t>
            </a:r>
          </a:p>
          <a:p>
            <a:pPr marL="514350" indent="-514350">
              <a:buFont typeface="+mj-lt"/>
              <a:buAutoNum type="arabicPeriod"/>
            </a:pPr>
            <a:r>
              <a:rPr lang="en-IN" sz="3200" dirty="0"/>
              <a:t>Enter the recipient email addresses (comma separated). </a:t>
            </a:r>
            <a:r>
              <a:rPr lang="en-US" sz="3200" dirty="0"/>
              <a:t>Refer the “</a:t>
            </a:r>
            <a:r>
              <a:rPr lang="fr-FR" sz="3200" i="1" u="sng" dirty="0" err="1"/>
              <a:t>Sample</a:t>
            </a:r>
            <a:r>
              <a:rPr lang="fr-FR" sz="3200" i="1" u="sng" dirty="0"/>
              <a:t> Code Configuration Details.xlsx</a:t>
            </a:r>
            <a:r>
              <a:rPr lang="en-IN" sz="3200" dirty="0"/>
              <a:t>”</a:t>
            </a:r>
            <a:r>
              <a:rPr lang="en-US" sz="3200" dirty="0"/>
              <a:t> file</a:t>
            </a:r>
            <a:r>
              <a:rPr lang="en-IN" sz="3200" dirty="0"/>
              <a:t> for user details (refer sheet User Details)</a:t>
            </a:r>
            <a:endParaRPr lang="en-US" sz="3200" dirty="0"/>
          </a:p>
          <a:p>
            <a:pPr marL="514350" indent="-514350">
              <a:buFont typeface="+mj-lt"/>
              <a:buAutoNum type="arabicPeriod"/>
            </a:pPr>
            <a:r>
              <a:rPr lang="en-US" sz="3200" dirty="0"/>
              <a:t>Enter the permission ID for the recipient. To calculate the permission ID refer to “</a:t>
            </a:r>
            <a:r>
              <a:rPr lang="en-US" sz="3200" i="1" dirty="0"/>
              <a:t>FSRighstsCalculator.html</a:t>
            </a:r>
            <a:r>
              <a:rPr lang="en-US" sz="3200" dirty="0"/>
              <a:t>” provided in the package.</a:t>
            </a:r>
          </a:p>
          <a:p>
            <a:pPr marL="514350" indent="-514350">
              <a:buFont typeface="+mj-lt"/>
              <a:buAutoNum type="arabicPeriod"/>
            </a:pPr>
            <a:r>
              <a:rPr lang="en-US" sz="3200" dirty="0"/>
              <a:t>On successful protection the sample code will display the Protected File ID.</a:t>
            </a:r>
          </a:p>
          <a:p>
            <a:pPr marL="514350" indent="-514350">
              <a:buFont typeface="+mj-lt"/>
              <a:buAutoNum type="arabicPeriod"/>
            </a:pPr>
            <a:r>
              <a:rPr lang="en-US" sz="3200" dirty="0"/>
              <a:t>Enter the file path of the protected file to HTML Wrap the file.</a:t>
            </a:r>
          </a:p>
          <a:p>
            <a:pPr marL="514350" indent="-514350">
              <a:buFont typeface="+mj-lt"/>
              <a:buAutoNum type="arabicPeriod"/>
            </a:pPr>
            <a:r>
              <a:rPr lang="en-US" sz="3200" dirty="0"/>
              <a:t>On successful wrapping, a new file with .html extension will be created in the same location.</a:t>
            </a:r>
          </a:p>
        </p:txBody>
      </p:sp>
      <p:pic>
        <p:nvPicPr>
          <p:cNvPr id="7" name="Picture 6"/>
          <p:cNvPicPr>
            <a:picLocks noChangeAspect="1"/>
          </p:cNvPicPr>
          <p:nvPr/>
        </p:nvPicPr>
        <p:blipFill>
          <a:blip r:embed="rId2"/>
          <a:stretch>
            <a:fillRect/>
          </a:stretch>
        </p:blipFill>
        <p:spPr>
          <a:xfrm>
            <a:off x="5884919" y="7256331"/>
            <a:ext cx="17863804" cy="5149029"/>
          </a:xfrm>
          <a:prstGeom prst="rect">
            <a:avLst/>
          </a:prstGeom>
        </p:spPr>
      </p:pic>
    </p:spTree>
    <p:extLst>
      <p:ext uri="{BB962C8B-B14F-4D97-AF65-F5344CB8AC3E}">
        <p14:creationId xmlns:p14="http://schemas.microsoft.com/office/powerpoint/2010/main" val="66782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22</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Verify Sample Code Output</a:t>
            </a:r>
          </a:p>
        </p:txBody>
      </p:sp>
    </p:spTree>
    <p:extLst>
      <p:ext uri="{BB962C8B-B14F-4D97-AF65-F5344CB8AC3E}">
        <p14:creationId xmlns:p14="http://schemas.microsoft.com/office/powerpoint/2010/main" val="35476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23</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Verify File is Protected and HTML Wrapped</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616030"/>
            <a:ext cx="17025091" cy="7858919"/>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endParaRPr lang="en-US" sz="7200" dirty="0"/>
          </a:p>
          <a:p>
            <a:pPr marL="457200" indent="-457200">
              <a:buFont typeface="+mj-lt"/>
              <a:buAutoNum type="arabicPeriod"/>
            </a:pPr>
            <a:r>
              <a:rPr lang="en-US" sz="4000" dirty="0"/>
              <a:t>Compare File Size</a:t>
            </a:r>
          </a:p>
          <a:p>
            <a:pPr lvl="1"/>
            <a:r>
              <a:rPr lang="en-US" sz="3200" dirty="0"/>
              <a:t>After file gets protected, the file size increases by 64 kb. This is due to the encryption layer around the file.</a:t>
            </a:r>
          </a:p>
          <a:p>
            <a:pPr lvl="1"/>
            <a:r>
              <a:rPr lang="en-US" sz="3200" dirty="0"/>
              <a:t>So if you protected “Test Protection.txt”, after running the sample code, you should see the original file size increased by 64 kb.</a:t>
            </a:r>
            <a:endParaRPr lang="en-US" sz="4800" dirty="0"/>
          </a:p>
          <a:p>
            <a:pPr marL="449263" lvl="1" indent="0">
              <a:buNone/>
            </a:pPr>
            <a:endParaRPr lang="en-US" sz="3200" dirty="0"/>
          </a:p>
          <a:p>
            <a:pPr marL="449263" lvl="1" indent="0">
              <a:buNone/>
            </a:pPr>
            <a:endParaRPr lang="en-US" sz="4400" dirty="0"/>
          </a:p>
          <a:p>
            <a:pPr marL="457200" indent="-457200">
              <a:buFont typeface="+mj-lt"/>
              <a:buAutoNum type="arabicPeriod" startAt="2"/>
            </a:pPr>
            <a:endParaRPr lang="en-US" sz="4000" dirty="0"/>
          </a:p>
          <a:p>
            <a:pPr marL="457200" indent="-457200">
              <a:buFont typeface="+mj-lt"/>
              <a:buAutoNum type="arabicPeriod" startAt="2"/>
            </a:pPr>
            <a:r>
              <a:rPr lang="en-US" sz="4000" dirty="0"/>
              <a:t>Verify File Extension</a:t>
            </a:r>
          </a:p>
          <a:p>
            <a:pPr lvl="1"/>
            <a:r>
              <a:rPr lang="en-US" sz="3200" dirty="0"/>
              <a:t>HTML Wrapping of the protected file will create a new file with “.html” extension. So if you protected and wrapped “Test Protection.txt”, after running the sample code, you should see a new file called “Test protection.txt.html” in the same location.</a:t>
            </a:r>
            <a:endParaRPr lang="en-US" sz="4800" dirty="0"/>
          </a:p>
          <a:p>
            <a:pPr marL="0" indent="0">
              <a:buNone/>
            </a:pPr>
            <a:endParaRPr lang="en-US" sz="4800" dirty="0"/>
          </a:p>
        </p:txBody>
      </p:sp>
      <p:pic>
        <p:nvPicPr>
          <p:cNvPr id="7" name="Picture 6">
            <a:extLst>
              <a:ext uri="{FF2B5EF4-FFF2-40B4-BE49-F238E27FC236}">
                <a16:creationId xmlns:a16="http://schemas.microsoft.com/office/drawing/2014/main" id="{5EF9D3CA-9898-4403-8E07-4C771C8A409E}"/>
              </a:ext>
            </a:extLst>
          </p:cNvPr>
          <p:cNvPicPr>
            <a:picLocks noChangeAspect="1"/>
          </p:cNvPicPr>
          <p:nvPr/>
        </p:nvPicPr>
        <p:blipFill>
          <a:blip r:embed="rId2"/>
          <a:stretch>
            <a:fillRect/>
          </a:stretch>
        </p:blipFill>
        <p:spPr>
          <a:xfrm>
            <a:off x="6038673" y="5167800"/>
            <a:ext cx="18148477" cy="766452"/>
          </a:xfrm>
          <a:prstGeom prst="rect">
            <a:avLst/>
          </a:prstGeom>
          <a:ln>
            <a:solidFill>
              <a:schemeClr val="bg1">
                <a:lumMod val="95000"/>
              </a:schemeClr>
            </a:solidFill>
          </a:ln>
        </p:spPr>
      </p:pic>
    </p:spTree>
    <p:extLst>
      <p:ext uri="{BB962C8B-B14F-4D97-AF65-F5344CB8AC3E}">
        <p14:creationId xmlns:p14="http://schemas.microsoft.com/office/powerpoint/2010/main" val="695501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24</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Opening the HTML Wrapped File – Authorized Access</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616030"/>
            <a:ext cx="17025091" cy="1167122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742950" indent="-742950">
              <a:buFont typeface="+mj-lt"/>
              <a:buAutoNum type="arabicPeriod"/>
            </a:pPr>
            <a:r>
              <a:rPr lang="en-IN" dirty="0"/>
              <a:t>Open the HTML Wrapped File without installing the agent.</a:t>
            </a:r>
          </a:p>
          <a:p>
            <a:pPr marL="742950" indent="-742950">
              <a:buFont typeface="+mj-lt"/>
              <a:buAutoNum type="arabicPeriod"/>
            </a:pPr>
            <a:r>
              <a:rPr lang="en-IN" dirty="0"/>
              <a:t>File will be launched in the browser.</a:t>
            </a:r>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r>
              <a:rPr lang="en-IN" dirty="0"/>
              <a:t>Click ‘Open it now!’ to view the file in the Seclore Online Editor.</a:t>
            </a:r>
          </a:p>
          <a:p>
            <a:pPr marL="742950" indent="-742950">
              <a:buFont typeface="+mj-lt"/>
              <a:buAutoNum type="arabicPeriod"/>
            </a:pPr>
            <a:r>
              <a:rPr lang="en-US" dirty="0"/>
              <a:t>Login using authorized username and password. Refer the “</a:t>
            </a:r>
            <a:r>
              <a:rPr lang="fr-FR" i="1" u="sng" dirty="0"/>
              <a:t>Sample Code Configuration Details.xlsx</a:t>
            </a:r>
            <a:r>
              <a:rPr lang="en-IN" dirty="0"/>
              <a:t>”</a:t>
            </a:r>
            <a:r>
              <a:rPr lang="en-US" dirty="0"/>
              <a:t> file for the login details.</a:t>
            </a:r>
          </a:p>
          <a:p>
            <a:pPr marL="742950" indent="-742950">
              <a:buFont typeface="+mj-lt"/>
              <a:buAutoNum type="arabicPeriod"/>
            </a:pPr>
            <a:endParaRPr lang="en-IN" dirty="0"/>
          </a:p>
          <a:p>
            <a:endParaRPr lang="en-IN" sz="3600" dirty="0"/>
          </a:p>
          <a:p>
            <a:pPr marL="0" indent="0">
              <a:buNone/>
            </a:pPr>
            <a:endParaRPr lang="en-US" sz="4800" dirty="0"/>
          </a:p>
        </p:txBody>
      </p:sp>
      <p:pic>
        <p:nvPicPr>
          <p:cNvPr id="9" name="Picture 8">
            <a:extLst>
              <a:ext uri="{FF2B5EF4-FFF2-40B4-BE49-F238E27FC236}">
                <a16:creationId xmlns:a16="http://schemas.microsoft.com/office/drawing/2014/main" id="{211F2EB7-8584-49C1-A7E0-1DEF5AB78995}"/>
              </a:ext>
            </a:extLst>
          </p:cNvPr>
          <p:cNvPicPr>
            <a:picLocks noChangeAspect="1"/>
          </p:cNvPicPr>
          <p:nvPr/>
        </p:nvPicPr>
        <p:blipFill>
          <a:blip r:embed="rId2"/>
          <a:stretch>
            <a:fillRect/>
          </a:stretch>
        </p:blipFill>
        <p:spPr>
          <a:xfrm>
            <a:off x="6857828" y="2897173"/>
            <a:ext cx="15487822" cy="6298290"/>
          </a:xfrm>
          <a:prstGeom prst="rect">
            <a:avLst/>
          </a:prstGeom>
          <a:ln>
            <a:solidFill>
              <a:schemeClr val="bg1">
                <a:lumMod val="75000"/>
              </a:schemeClr>
            </a:solidFill>
          </a:ln>
        </p:spPr>
      </p:pic>
    </p:spTree>
    <p:extLst>
      <p:ext uri="{BB962C8B-B14F-4D97-AF65-F5344CB8AC3E}">
        <p14:creationId xmlns:p14="http://schemas.microsoft.com/office/powerpoint/2010/main" val="349175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25</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Opening the Protected File – Authorized Access</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616030"/>
            <a:ext cx="17798247" cy="532757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742950" indent="-742950">
              <a:buFont typeface="+mj-lt"/>
              <a:buAutoNum type="arabicPeriod"/>
            </a:pPr>
            <a:r>
              <a:rPr lang="en-US" sz="4000" dirty="0"/>
              <a:t>Install the Seclore Client</a:t>
            </a:r>
          </a:p>
          <a:p>
            <a:pPr marL="742950" indent="-742950">
              <a:buFont typeface="+mj-lt"/>
              <a:buAutoNum type="arabicPeriod"/>
            </a:pPr>
            <a:r>
              <a:rPr lang="en-US" sz="4000" dirty="0"/>
              <a:t>Open the protected file.</a:t>
            </a:r>
          </a:p>
          <a:p>
            <a:pPr marL="742950" indent="-742950">
              <a:buFont typeface="+mj-lt"/>
              <a:buAutoNum type="arabicPeriod"/>
            </a:pPr>
            <a:r>
              <a:rPr lang="en-US" sz="4000" dirty="0"/>
              <a:t>File will open for authorized users based on user permission defined in the policy server.</a:t>
            </a:r>
          </a:p>
          <a:p>
            <a:pPr marL="742950" indent="-742950">
              <a:buFont typeface="+mj-lt"/>
              <a:buAutoNum type="arabicPeriod"/>
            </a:pPr>
            <a:r>
              <a:rPr lang="en-US" sz="4000" dirty="0"/>
              <a:t>Login using authorized username and password. Refer the “</a:t>
            </a:r>
            <a:r>
              <a:rPr lang="fr-FR" sz="4000" i="1" u="sng" dirty="0"/>
              <a:t>Sample Code Configuration Details.xlsx</a:t>
            </a:r>
            <a:r>
              <a:rPr lang="en-IN" sz="4000" dirty="0"/>
              <a:t>”</a:t>
            </a:r>
            <a:r>
              <a:rPr lang="en-US" sz="4000" dirty="0"/>
              <a:t> file for the login details.</a:t>
            </a:r>
          </a:p>
          <a:p>
            <a:pPr marL="742950" indent="-742950">
              <a:buFont typeface="+mj-lt"/>
              <a:buAutoNum type="arabicPeriod"/>
            </a:pPr>
            <a:r>
              <a:rPr lang="en-US" sz="4000" dirty="0"/>
              <a:t>Protected File Opens</a:t>
            </a:r>
          </a:p>
          <a:p>
            <a:pPr marL="0" indent="0">
              <a:buNone/>
            </a:pPr>
            <a:endParaRPr lang="en-US" dirty="0"/>
          </a:p>
          <a:p>
            <a:pPr marL="742950" indent="-742950">
              <a:buFont typeface="+mj-lt"/>
              <a:buAutoNum type="arabicPeriod"/>
            </a:pPr>
            <a:endParaRPr lang="en-IN" dirty="0"/>
          </a:p>
          <a:p>
            <a:pPr marL="0" indent="0">
              <a:buNone/>
            </a:pPr>
            <a:endParaRPr lang="en-IN" sz="3600" dirty="0"/>
          </a:p>
          <a:p>
            <a:pPr marL="0" indent="0">
              <a:buNone/>
            </a:pPr>
            <a:endParaRPr lang="en-US" sz="4800" dirty="0"/>
          </a:p>
        </p:txBody>
      </p:sp>
      <p:pic>
        <p:nvPicPr>
          <p:cNvPr id="6" name="Picture 5">
            <a:extLst>
              <a:ext uri="{FF2B5EF4-FFF2-40B4-BE49-F238E27FC236}">
                <a16:creationId xmlns:a16="http://schemas.microsoft.com/office/drawing/2014/main" id="{AABDA877-A403-49B8-BC2A-F289C0B8CD82}"/>
              </a:ext>
            </a:extLst>
          </p:cNvPr>
          <p:cNvPicPr>
            <a:picLocks noChangeAspect="1"/>
          </p:cNvPicPr>
          <p:nvPr/>
        </p:nvPicPr>
        <p:blipFill>
          <a:blip r:embed="rId2"/>
          <a:stretch>
            <a:fillRect/>
          </a:stretch>
        </p:blipFill>
        <p:spPr>
          <a:xfrm>
            <a:off x="5945690" y="6363016"/>
            <a:ext cx="6807572" cy="5188426"/>
          </a:xfrm>
          <a:prstGeom prst="rect">
            <a:avLst/>
          </a:prstGeom>
          <a:ln>
            <a:solidFill>
              <a:schemeClr val="bg1">
                <a:lumMod val="75000"/>
              </a:schemeClr>
            </a:solidFill>
          </a:ln>
        </p:spPr>
      </p:pic>
      <p:pic>
        <p:nvPicPr>
          <p:cNvPr id="7" name="Picture 6">
            <a:extLst>
              <a:ext uri="{FF2B5EF4-FFF2-40B4-BE49-F238E27FC236}">
                <a16:creationId xmlns:a16="http://schemas.microsoft.com/office/drawing/2014/main" id="{55819788-2C61-461E-8673-15DB8F51E299}"/>
              </a:ext>
            </a:extLst>
          </p:cNvPr>
          <p:cNvPicPr>
            <a:picLocks noChangeAspect="1"/>
          </p:cNvPicPr>
          <p:nvPr/>
        </p:nvPicPr>
        <p:blipFill>
          <a:blip r:embed="rId3"/>
          <a:stretch>
            <a:fillRect/>
          </a:stretch>
        </p:blipFill>
        <p:spPr>
          <a:xfrm>
            <a:off x="15530479" y="6359287"/>
            <a:ext cx="8467758" cy="5188426"/>
          </a:xfrm>
          <a:prstGeom prst="rect">
            <a:avLst/>
          </a:prstGeom>
          <a:ln>
            <a:solidFill>
              <a:schemeClr val="bg1">
                <a:lumMod val="75000"/>
              </a:schemeClr>
            </a:solidFill>
          </a:ln>
        </p:spPr>
      </p:pic>
      <p:sp>
        <p:nvSpPr>
          <p:cNvPr id="4" name="Arrow: Right 3">
            <a:extLst>
              <a:ext uri="{FF2B5EF4-FFF2-40B4-BE49-F238E27FC236}">
                <a16:creationId xmlns:a16="http://schemas.microsoft.com/office/drawing/2014/main" id="{6FE2A885-3761-4CC8-97AA-82DD397C2CFE}"/>
              </a:ext>
            </a:extLst>
          </p:cNvPr>
          <p:cNvSpPr/>
          <p:nvPr/>
        </p:nvSpPr>
        <p:spPr>
          <a:xfrm>
            <a:off x="13130179" y="8498997"/>
            <a:ext cx="2228850" cy="1343025"/>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N" dirty="0">
              <a:latin typeface="Open Sans Light"/>
            </a:endParaRPr>
          </a:p>
        </p:txBody>
      </p:sp>
    </p:spTree>
    <p:extLst>
      <p:ext uri="{BB962C8B-B14F-4D97-AF65-F5344CB8AC3E}">
        <p14:creationId xmlns:p14="http://schemas.microsoft.com/office/powerpoint/2010/main" val="2339287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26</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Code Blocks</a:t>
            </a:r>
          </a:p>
        </p:txBody>
      </p:sp>
    </p:spTree>
    <p:extLst>
      <p:ext uri="{BB962C8B-B14F-4D97-AF65-F5344CB8AC3E}">
        <p14:creationId xmlns:p14="http://schemas.microsoft.com/office/powerpoint/2010/main" val="397059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27</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Protection Approach</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5886450" y="-1"/>
            <a:ext cx="18500725" cy="14401801"/>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lvl="0">
              <a:buFont typeface="+mj-lt"/>
              <a:buAutoNum type="arabicPeriod"/>
            </a:pPr>
            <a:r>
              <a:rPr lang="en-IN" sz="3200" b="1" dirty="0"/>
              <a:t>Initialize FS Helper Library using Initialize() and InitializeHelper()</a:t>
            </a:r>
          </a:p>
          <a:p>
            <a:pPr lvl="1"/>
            <a:r>
              <a:rPr lang="en-IN" sz="2800" dirty="0"/>
              <a:t>Include all supporting DLLs or Jars</a:t>
            </a:r>
          </a:p>
          <a:p>
            <a:pPr lvl="1"/>
            <a:r>
              <a:rPr lang="en-IN" sz="2800" dirty="0"/>
              <a:t>Configure the Logger</a:t>
            </a:r>
          </a:p>
          <a:p>
            <a:pPr lvl="1"/>
            <a:r>
              <a:rPr lang="en-IN" sz="2800" dirty="0"/>
              <a:t>Configure the Seclore Policy Server details</a:t>
            </a:r>
          </a:p>
          <a:p>
            <a:pPr>
              <a:buFont typeface="+mj-lt"/>
              <a:buAutoNum type="arabicPeriod"/>
            </a:pPr>
            <a:r>
              <a:rPr lang="en-IN" sz="3200" b="1" dirty="0"/>
              <a:t> Get inputs for File Protection</a:t>
            </a:r>
          </a:p>
          <a:p>
            <a:pPr lvl="1"/>
            <a:r>
              <a:rPr lang="en-IN" sz="2800" dirty="0"/>
              <a:t>Complete File Path</a:t>
            </a:r>
          </a:p>
          <a:p>
            <a:pPr lvl="1"/>
            <a:r>
              <a:rPr lang="en-IN" sz="2800" dirty="0"/>
              <a:t>File Owner</a:t>
            </a:r>
          </a:p>
          <a:p>
            <a:pPr lvl="1"/>
            <a:r>
              <a:rPr lang="en-IN" sz="2800" dirty="0"/>
              <a:t>Recipients of the file</a:t>
            </a:r>
          </a:p>
          <a:p>
            <a:pPr lvl="1"/>
            <a:r>
              <a:rPr lang="en-IN" sz="2800" dirty="0"/>
              <a:t>Permissions of each recipient on the file (use FSRightsCalculator.HTML as reference to calculate the Seclore rights)</a:t>
            </a:r>
          </a:p>
          <a:p>
            <a:pPr lvl="0">
              <a:buFont typeface="+mj-lt"/>
              <a:buAutoNum type="arabicPeriod"/>
            </a:pPr>
            <a:r>
              <a:rPr lang="en-IN" sz="3200" b="1" dirty="0"/>
              <a:t>Check if the file is already Protected using </a:t>
            </a:r>
            <a:r>
              <a:rPr lang="en-IN" sz="3200" b="1" dirty="0" err="1"/>
              <a:t>isProtected</a:t>
            </a:r>
            <a:r>
              <a:rPr lang="en-IN" sz="3200" b="1" dirty="0"/>
              <a:t>() and </a:t>
            </a:r>
            <a:r>
              <a:rPr lang="en-IN" sz="3200" b="1" dirty="0" err="1"/>
              <a:t>isHTMLWrapped</a:t>
            </a:r>
            <a:r>
              <a:rPr lang="en-IN" sz="3200" b="1" dirty="0"/>
              <a:t>()</a:t>
            </a:r>
            <a:endParaRPr lang="en-IN" sz="3200" dirty="0"/>
          </a:p>
          <a:p>
            <a:pPr lvl="0">
              <a:buFont typeface="+mj-lt"/>
              <a:buAutoNum type="arabicPeriod"/>
            </a:pPr>
            <a:r>
              <a:rPr lang="en-IN" sz="3200" b="1" dirty="0"/>
              <a:t>Check if the file is unsupported using </a:t>
            </a:r>
            <a:r>
              <a:rPr lang="en-IN" sz="3200" b="1" dirty="0" err="1"/>
              <a:t>isSupportedFile</a:t>
            </a:r>
            <a:r>
              <a:rPr lang="en-IN" sz="3200" b="1" dirty="0"/>
              <a:t>() ,  </a:t>
            </a:r>
            <a:r>
              <a:rPr lang="en-IN" sz="3200" b="1" dirty="0" err="1"/>
              <a:t>isBasicProtectionSupported</a:t>
            </a:r>
            <a:r>
              <a:rPr lang="en-IN" sz="3200" b="1" dirty="0"/>
              <a:t>() &amp; </a:t>
            </a:r>
            <a:r>
              <a:rPr lang="en-IN" sz="3200" b="1" dirty="0" err="1"/>
              <a:t>isHTMLWrapSupported</a:t>
            </a:r>
            <a:r>
              <a:rPr lang="en-IN" sz="3200" b="1" dirty="0"/>
              <a:t>()</a:t>
            </a:r>
          </a:p>
          <a:p>
            <a:pPr lvl="0">
              <a:buFont typeface="+mj-lt"/>
              <a:buAutoNum type="arabicPeriod"/>
            </a:pPr>
            <a:r>
              <a:rPr lang="en-IN" sz="3200" b="1" dirty="0"/>
              <a:t>Create the protectXML </a:t>
            </a:r>
            <a:r>
              <a:rPr lang="en-IN" sz="3200" dirty="0"/>
              <a:t>-- (which will be an input to the </a:t>
            </a:r>
            <a:r>
              <a:rPr lang="en-IN" sz="3200" dirty="0" err="1"/>
              <a:t>protectAndWrap</a:t>
            </a:r>
            <a:r>
              <a:rPr lang="en-IN" sz="3200" dirty="0"/>
              <a:t>() method</a:t>
            </a:r>
          </a:p>
          <a:p>
            <a:pPr marL="963613" lvl="1" indent="-514350">
              <a:buFont typeface="+mj-lt"/>
              <a:buAutoNum type="arabicPeriod"/>
            </a:pPr>
            <a:r>
              <a:rPr lang="en-IN" sz="2800" dirty="0"/>
              <a:t>Determine the Seclore Classification ID - use default as 1</a:t>
            </a:r>
          </a:p>
          <a:p>
            <a:pPr marL="963613" lvl="1" indent="-514350">
              <a:buFont typeface="+mj-lt"/>
              <a:buAutoNum type="arabicPeriod"/>
            </a:pPr>
            <a:r>
              <a:rPr lang="en-IN" sz="2800" dirty="0"/>
              <a:t>For every recipient,</a:t>
            </a:r>
          </a:p>
          <a:p>
            <a:pPr lvl="2"/>
            <a:r>
              <a:rPr lang="en-IN" sz="2800" dirty="0"/>
              <a:t>Determine the unique user id -- use getUserDetails Request to fetch information from Seclore Policy Server</a:t>
            </a:r>
          </a:p>
          <a:p>
            <a:pPr lvl="2"/>
            <a:r>
              <a:rPr lang="en-IN" sz="2800" dirty="0"/>
              <a:t>Determine the Primary Access rights (using the reference as  FSRightsCalculator.HTML)</a:t>
            </a:r>
          </a:p>
          <a:p>
            <a:pPr lvl="2"/>
            <a:r>
              <a:rPr lang="en-IN" sz="2800" dirty="0"/>
              <a:t>Determine if the user needs to be provided Offline permissions and Redistribute permissions</a:t>
            </a:r>
          </a:p>
          <a:p>
            <a:pPr lvl="2"/>
            <a:r>
              <a:rPr lang="en-IN" sz="2800" dirty="0"/>
              <a:t>Build the ProtectXML with the above information </a:t>
            </a:r>
          </a:p>
          <a:p>
            <a:pPr marL="963613" lvl="1" indent="-514350">
              <a:buFont typeface="+mj-lt"/>
              <a:buAutoNum type="arabicPeriod"/>
            </a:pPr>
            <a:r>
              <a:rPr lang="en-IN" sz="2800" dirty="0"/>
              <a:t>For the file owner</a:t>
            </a:r>
          </a:p>
          <a:p>
            <a:pPr lvl="2"/>
            <a:r>
              <a:rPr lang="en-IN" sz="2800" dirty="0"/>
              <a:t>Determine the unique user id -- use getUserDetails Request to fetch information from Seclore Policy Server</a:t>
            </a:r>
          </a:p>
          <a:p>
            <a:pPr lvl="0">
              <a:buFont typeface="+mj-lt"/>
              <a:buAutoNum type="arabicPeriod"/>
            </a:pPr>
            <a:r>
              <a:rPr lang="en-IN" sz="3200" b="1" dirty="0"/>
              <a:t>Protect &amp; wrap the file with </a:t>
            </a:r>
            <a:r>
              <a:rPr lang="en-IN" sz="3200" b="1" dirty="0" err="1"/>
              <a:t>protectAndWrap</a:t>
            </a:r>
            <a:r>
              <a:rPr lang="en-IN" sz="3200" b="1" dirty="0"/>
              <a:t>() method</a:t>
            </a:r>
            <a:r>
              <a:rPr lang="en-IN" sz="3200" dirty="0"/>
              <a:t>, by passing all the required parameters, including protectXML. Successful Protection returns a FileID</a:t>
            </a:r>
          </a:p>
          <a:p>
            <a:pPr>
              <a:buFont typeface="+mj-lt"/>
              <a:buAutoNum type="arabicPeriod"/>
            </a:pPr>
            <a:r>
              <a:rPr lang="en-IN" sz="3200" b="1" dirty="0"/>
              <a:t>Terminate() </a:t>
            </a:r>
            <a:r>
              <a:rPr lang="en-IN" sz="3200" dirty="0"/>
              <a:t>the Libraries</a:t>
            </a:r>
            <a:endParaRPr lang="en-US" sz="3200" dirty="0"/>
          </a:p>
        </p:txBody>
      </p:sp>
    </p:spTree>
    <p:extLst>
      <p:ext uri="{BB962C8B-B14F-4D97-AF65-F5344CB8AC3E}">
        <p14:creationId xmlns:p14="http://schemas.microsoft.com/office/powerpoint/2010/main" val="2086785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28</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Initialize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124396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a:t>Initialize()</a:t>
            </a:r>
          </a:p>
          <a:p>
            <a:pPr lvl="1"/>
            <a:r>
              <a:rPr lang="en-US" sz="3200" dirty="0"/>
              <a:t>Initialize the Library by passing the config.xml as string</a:t>
            </a:r>
          </a:p>
          <a:p>
            <a:pPr lvl="1"/>
            <a:r>
              <a:rPr lang="en-US" sz="3200" dirty="0"/>
              <a:t>Refer to InitializeWSClient.java in the sample code.</a:t>
            </a:r>
          </a:p>
          <a:p>
            <a:pPr marL="449263" lvl="1" indent="0">
              <a:buNone/>
            </a:pPr>
            <a:endParaRPr lang="en-US" sz="3600" dirty="0"/>
          </a:p>
          <a:p>
            <a:pPr lvl="1"/>
            <a:endParaRPr lang="en-US" sz="3600" dirty="0"/>
          </a:p>
          <a:p>
            <a:pPr lvl="1"/>
            <a:endParaRPr lang="en-US" sz="3600" dirty="0"/>
          </a:p>
          <a:p>
            <a:pPr lvl="1"/>
            <a:endParaRPr lang="en-US" sz="3600" dirty="0"/>
          </a:p>
          <a:p>
            <a:endParaRPr lang="en-US" sz="4800" dirty="0"/>
          </a:p>
          <a:p>
            <a:pPr marL="0" indent="0">
              <a:buNone/>
            </a:pPr>
            <a:endParaRPr lang="en-US" dirty="0"/>
          </a:p>
          <a:p>
            <a:r>
              <a:rPr lang="en-US" dirty="0"/>
              <a:t>InitializeHelper()</a:t>
            </a:r>
          </a:p>
          <a:p>
            <a:pPr lvl="1"/>
            <a:r>
              <a:rPr lang="en-IN" sz="3200" dirty="0"/>
              <a:t>This method acts as the single point of entry for the connection to the Policy Server. It creates an API object which can be further utilized to protect/unprotect a file.</a:t>
            </a:r>
          </a:p>
          <a:p>
            <a:pPr lvl="1"/>
            <a:r>
              <a:rPr lang="en-US" sz="3200" dirty="0"/>
              <a:t>To initialize, pass a unique Identifier for the FSHelper Object, Resource path (this is the path where the buffer files are located), Policy Server connection parameters in xml format from </a:t>
            </a:r>
            <a:r>
              <a:rPr lang="en-US" sz="3200" i="1" dirty="0"/>
              <a:t>tenant config.xml</a:t>
            </a:r>
          </a:p>
          <a:p>
            <a:pPr marL="449263" lvl="1" indent="0">
              <a:buNone/>
            </a:pPr>
            <a:endParaRPr lang="en-US" sz="3600" dirty="0"/>
          </a:p>
          <a:p>
            <a:pPr lvl="1"/>
            <a:endParaRPr lang="en-US" sz="3600" dirty="0"/>
          </a:p>
        </p:txBody>
      </p:sp>
      <p:pic>
        <p:nvPicPr>
          <p:cNvPr id="7" name="Picture 6"/>
          <p:cNvPicPr>
            <a:picLocks noChangeAspect="1"/>
          </p:cNvPicPr>
          <p:nvPr/>
        </p:nvPicPr>
        <p:blipFill>
          <a:blip r:embed="rId2"/>
          <a:stretch>
            <a:fillRect/>
          </a:stretch>
        </p:blipFill>
        <p:spPr>
          <a:xfrm>
            <a:off x="6783386" y="2361410"/>
            <a:ext cx="12449494" cy="3734590"/>
          </a:xfrm>
          <a:prstGeom prst="rect">
            <a:avLst/>
          </a:prstGeom>
        </p:spPr>
      </p:pic>
      <p:pic>
        <p:nvPicPr>
          <p:cNvPr id="9" name="Picture 8"/>
          <p:cNvPicPr>
            <a:picLocks noChangeAspect="1"/>
          </p:cNvPicPr>
          <p:nvPr/>
        </p:nvPicPr>
        <p:blipFill rotWithShape="1">
          <a:blip r:embed="rId3"/>
          <a:srcRect t="45044"/>
          <a:stretch/>
        </p:blipFill>
        <p:spPr>
          <a:xfrm>
            <a:off x="6783386" y="9509759"/>
            <a:ext cx="16716694" cy="3202941"/>
          </a:xfrm>
          <a:prstGeom prst="rect">
            <a:avLst/>
          </a:prstGeom>
        </p:spPr>
      </p:pic>
    </p:spTree>
    <p:extLst>
      <p:ext uri="{BB962C8B-B14F-4D97-AF65-F5344CB8AC3E}">
        <p14:creationId xmlns:p14="http://schemas.microsoft.com/office/powerpoint/2010/main" val="1815588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29</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Precheck I</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124396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endParaRPr lang="en-US" dirty="0"/>
          </a:p>
          <a:p>
            <a:r>
              <a:rPr lang="en-US" dirty="0" err="1"/>
              <a:t>isProtected</a:t>
            </a:r>
            <a:r>
              <a:rPr lang="en-US" dirty="0"/>
              <a:t>()</a:t>
            </a:r>
          </a:p>
          <a:p>
            <a:pPr lvl="1"/>
            <a:r>
              <a:rPr lang="en-IN" sz="3200" dirty="0"/>
              <a:t>This method returns whether a file is already protected or not. It takes file path as input parameter.</a:t>
            </a:r>
          </a:p>
          <a:p>
            <a:pPr marL="0" indent="0">
              <a:buNone/>
            </a:pPr>
            <a:endParaRPr lang="en-US" dirty="0"/>
          </a:p>
          <a:p>
            <a:r>
              <a:rPr lang="en-IN" dirty="0" err="1"/>
              <a:t>isHtmlWraped</a:t>
            </a:r>
            <a:r>
              <a:rPr lang="en-IN" dirty="0"/>
              <a:t>()</a:t>
            </a:r>
          </a:p>
          <a:p>
            <a:pPr lvl="1"/>
            <a:r>
              <a:rPr lang="en-US" sz="3200" dirty="0"/>
              <a:t>This method checks whether the given file is already HTML wrapped or not.</a:t>
            </a:r>
            <a:endParaRPr lang="en-IN" sz="3200" dirty="0"/>
          </a:p>
          <a:p>
            <a:endParaRPr lang="en-US" dirty="0"/>
          </a:p>
          <a:p>
            <a:endParaRPr lang="en-US" dirty="0"/>
          </a:p>
        </p:txBody>
      </p:sp>
      <p:pic>
        <p:nvPicPr>
          <p:cNvPr id="4" name="Picture 3"/>
          <p:cNvPicPr>
            <a:picLocks noChangeAspect="1"/>
          </p:cNvPicPr>
          <p:nvPr/>
        </p:nvPicPr>
        <p:blipFill>
          <a:blip r:embed="rId2"/>
          <a:stretch>
            <a:fillRect/>
          </a:stretch>
        </p:blipFill>
        <p:spPr>
          <a:xfrm>
            <a:off x="6142724" y="5378450"/>
            <a:ext cx="17205287" cy="2272030"/>
          </a:xfrm>
          <a:prstGeom prst="rect">
            <a:avLst/>
          </a:prstGeom>
        </p:spPr>
      </p:pic>
    </p:spTree>
    <p:extLst>
      <p:ext uri="{BB962C8B-B14F-4D97-AF65-F5344CB8AC3E}">
        <p14:creationId xmlns:p14="http://schemas.microsoft.com/office/powerpoint/2010/main" val="255490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30</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Precheck II</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58420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449263" lvl="1" indent="0">
              <a:buNone/>
            </a:pPr>
            <a:endParaRPr lang="en-US" sz="2800" dirty="0"/>
          </a:p>
          <a:p>
            <a:r>
              <a:rPr lang="en-US" sz="4000" dirty="0" err="1"/>
              <a:t>isSupportedFile</a:t>
            </a:r>
            <a:r>
              <a:rPr lang="en-US" sz="4000" dirty="0"/>
              <a:t>()</a:t>
            </a:r>
            <a:endParaRPr lang="en-US" sz="4800" dirty="0"/>
          </a:p>
          <a:p>
            <a:pPr lvl="2">
              <a:buFont typeface="Arial" panose="020B0604020202020204" pitchFamily="34" charset="0"/>
              <a:buChar char="•"/>
            </a:pPr>
            <a:r>
              <a:rPr lang="en-IN" sz="2800" dirty="0"/>
              <a:t>This method returns whether a file is supported for advanced protection or not. It takes file path as input parameter.</a:t>
            </a:r>
          </a:p>
          <a:p>
            <a:r>
              <a:rPr lang="en-IN" sz="4000" dirty="0" err="1"/>
              <a:t>isBasicProtectionSupported</a:t>
            </a:r>
            <a:r>
              <a:rPr lang="en-US" sz="4000" dirty="0"/>
              <a:t>()</a:t>
            </a:r>
            <a:endParaRPr lang="en-US" sz="4800" dirty="0"/>
          </a:p>
          <a:p>
            <a:pPr lvl="2">
              <a:buFont typeface="Arial" panose="020B0604020202020204" pitchFamily="34" charset="0"/>
              <a:buChar char="•"/>
            </a:pPr>
            <a:r>
              <a:rPr lang="en-IN" sz="2800" dirty="0"/>
              <a:t>This method returns whether a file is supported for universal protection or not. It takes file path as input parameter.</a:t>
            </a:r>
          </a:p>
          <a:p>
            <a:r>
              <a:rPr lang="en-IN" sz="4000" dirty="0" err="1"/>
              <a:t>isHtmlWrapSupported</a:t>
            </a:r>
            <a:r>
              <a:rPr lang="en-IN" sz="4000" dirty="0"/>
              <a:t>()</a:t>
            </a:r>
          </a:p>
          <a:p>
            <a:pPr lvl="2">
              <a:buFont typeface="Arial" panose="020B0604020202020204" pitchFamily="34" charset="0"/>
              <a:buChar char="•"/>
            </a:pPr>
            <a:r>
              <a:rPr lang="en-IN" sz="2800" dirty="0"/>
              <a:t>This method returns whether a file is supported for HTML Wrapping or not. It takes file path as input parameter.</a:t>
            </a:r>
            <a:endParaRPr lang="en-IN" sz="1800" dirty="0"/>
          </a:p>
          <a:p>
            <a:pPr lvl="1">
              <a:buFont typeface="Arial" panose="020B0604020202020204" pitchFamily="34" charset="0"/>
              <a:buChar char="•"/>
            </a:pPr>
            <a:endParaRPr lang="en-IN" sz="2800" dirty="0"/>
          </a:p>
          <a:p>
            <a:pPr lvl="2">
              <a:buFont typeface="Arial" panose="020B0604020202020204" pitchFamily="34" charset="0"/>
              <a:buChar char="•"/>
            </a:pPr>
            <a:endParaRPr lang="en-US" sz="3200" dirty="0"/>
          </a:p>
          <a:p>
            <a:pPr lvl="2">
              <a:buFont typeface="Arial" panose="020B0604020202020204" pitchFamily="34" charset="0"/>
              <a:buChar char="•"/>
            </a:pPr>
            <a:endParaRPr lang="en-US" sz="3200" dirty="0"/>
          </a:p>
          <a:p>
            <a:pPr lvl="2">
              <a:buFont typeface="Arial" panose="020B0604020202020204" pitchFamily="34" charset="0"/>
              <a:buChar char="•"/>
            </a:pPr>
            <a:endParaRPr lang="en-US" sz="3200" dirty="0"/>
          </a:p>
          <a:p>
            <a:pPr marL="915988" lvl="2" indent="0">
              <a:buNone/>
            </a:pPr>
            <a:endParaRPr lang="en-US" sz="3200" dirty="0"/>
          </a:p>
        </p:txBody>
      </p:sp>
      <p:pic>
        <p:nvPicPr>
          <p:cNvPr id="6" name="Picture 5"/>
          <p:cNvPicPr>
            <a:picLocks noChangeAspect="1"/>
          </p:cNvPicPr>
          <p:nvPr/>
        </p:nvPicPr>
        <p:blipFill>
          <a:blip r:embed="rId2"/>
          <a:stretch>
            <a:fillRect/>
          </a:stretch>
        </p:blipFill>
        <p:spPr>
          <a:xfrm>
            <a:off x="6142724" y="5531960"/>
            <a:ext cx="17803069" cy="5288440"/>
          </a:xfrm>
          <a:prstGeom prst="rect">
            <a:avLst/>
          </a:prstGeom>
        </p:spPr>
      </p:pic>
    </p:spTree>
    <p:extLst>
      <p:ext uri="{BB962C8B-B14F-4D97-AF65-F5344CB8AC3E}">
        <p14:creationId xmlns:p14="http://schemas.microsoft.com/office/powerpoint/2010/main" val="206000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31</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SEARCH USER</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124396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IN" sz="3200" dirty="0"/>
              <a:t>Send a request to Policy Server to get the User Details</a:t>
            </a:r>
            <a:r>
              <a:rPr lang="en-US" sz="3200" dirty="0"/>
              <a:t> </a:t>
            </a:r>
          </a:p>
          <a:p>
            <a:r>
              <a:rPr lang="en-IN" sz="3200" dirty="0"/>
              <a:t>Request XML structure provided below:</a:t>
            </a:r>
          </a:p>
          <a:p>
            <a:pPr marL="0" indent="0">
              <a:buNone/>
            </a:pPr>
            <a:r>
              <a:rPr lang="en-IN" sz="2000" dirty="0"/>
              <a:t>          </a:t>
            </a:r>
            <a:r>
              <a:rPr lang="en-IN" sz="2400" dirty="0"/>
              <a:t>      &lt;request&gt;</a:t>
            </a:r>
          </a:p>
          <a:p>
            <a:pPr marL="0" indent="0">
              <a:buNone/>
            </a:pPr>
            <a:r>
              <a:rPr lang="en-IN" sz="2400" dirty="0"/>
              <a:t>                    &lt;request-header&gt;</a:t>
            </a:r>
          </a:p>
          <a:p>
            <a:pPr marL="0" indent="0">
              <a:buNone/>
            </a:pPr>
            <a:r>
              <a:rPr lang="en-IN" sz="2400" dirty="0"/>
              <a:t>                        &lt;protocol-version&gt;2&lt;/protocol-version&gt;</a:t>
            </a:r>
          </a:p>
          <a:p>
            <a:pPr marL="0" indent="0">
              <a:buNone/>
            </a:pPr>
            <a:r>
              <a:rPr lang="en-IN" sz="2400" dirty="0"/>
              <a:t>                    &lt;/request-header&gt;</a:t>
            </a:r>
          </a:p>
          <a:p>
            <a:pPr marL="0" indent="0">
              <a:buNone/>
            </a:pPr>
            <a:r>
              <a:rPr lang="en-IN" sz="2400" dirty="0"/>
              <a:t>                    &lt;request-details&gt;</a:t>
            </a:r>
          </a:p>
          <a:p>
            <a:pPr marL="0" indent="0">
              <a:buNone/>
            </a:pPr>
            <a:r>
              <a:rPr lang="en-IN" sz="2400" dirty="0"/>
              <a:t>                        &lt;email-id&gt;[END-USER-EMAIL-ID]&lt;/email-id&gt;</a:t>
            </a:r>
          </a:p>
          <a:p>
            <a:pPr marL="0" indent="0">
              <a:buNone/>
            </a:pPr>
            <a:r>
              <a:rPr lang="en-IN" sz="2400" dirty="0"/>
              <a:t>                    &lt;/request-details&gt;</a:t>
            </a:r>
          </a:p>
          <a:p>
            <a:pPr marL="0" indent="0">
              <a:buNone/>
            </a:pPr>
            <a:r>
              <a:rPr lang="en-IN" sz="2400" dirty="0"/>
              <a:t>                &lt;/request&gt;</a:t>
            </a:r>
          </a:p>
          <a:p>
            <a:r>
              <a:rPr lang="en-IN" sz="3200" dirty="0"/>
              <a:t>Policy Server will respond with the following User Details</a:t>
            </a:r>
          </a:p>
          <a:p>
            <a:pPr lvl="1"/>
            <a:r>
              <a:rPr lang="en-IN" sz="2400" dirty="0"/>
              <a:t>Type</a:t>
            </a:r>
          </a:p>
          <a:p>
            <a:pPr lvl="1"/>
            <a:r>
              <a:rPr lang="en-IN" sz="2400" dirty="0"/>
              <a:t>rep-code</a:t>
            </a:r>
          </a:p>
          <a:p>
            <a:pPr lvl="1"/>
            <a:r>
              <a:rPr lang="en-IN" sz="2400" dirty="0"/>
              <a:t>id</a:t>
            </a:r>
            <a:endParaRPr lang="en-US" sz="2400" dirty="0"/>
          </a:p>
          <a:p>
            <a:r>
              <a:rPr lang="en-IN" sz="3200" dirty="0"/>
              <a:t>Use these values while forming the ProtectXML in next steps.</a:t>
            </a:r>
          </a:p>
          <a:p>
            <a:pPr marL="449263" lvl="1" indent="0">
              <a:buNone/>
            </a:pPr>
            <a:endParaRPr lang="en-IN" sz="2000" dirty="0"/>
          </a:p>
          <a:p>
            <a:pPr marL="449263" lvl="1" indent="0">
              <a:buNone/>
            </a:pPr>
            <a:endParaRPr lang="en-IN" sz="2000" dirty="0"/>
          </a:p>
          <a:p>
            <a:pPr marL="449263" lvl="1" indent="0">
              <a:buNone/>
            </a:pPr>
            <a:endParaRPr lang="en-US" sz="2000" dirty="0"/>
          </a:p>
          <a:p>
            <a:pPr lvl="1"/>
            <a:endParaRPr lang="en-US" sz="2400" dirty="0"/>
          </a:p>
          <a:p>
            <a:pPr lvl="1"/>
            <a:endParaRPr lang="en-US" sz="2400" dirty="0"/>
          </a:p>
          <a:p>
            <a:endParaRPr lang="en-US" sz="3200" dirty="0"/>
          </a:p>
        </p:txBody>
      </p:sp>
      <p:pic>
        <p:nvPicPr>
          <p:cNvPr id="4" name="Picture 3">
            <a:extLst>
              <a:ext uri="{FF2B5EF4-FFF2-40B4-BE49-F238E27FC236}">
                <a16:creationId xmlns:a16="http://schemas.microsoft.com/office/drawing/2014/main" id="{F896BE29-AED0-498F-B6D5-E99FB4D1E504}"/>
              </a:ext>
            </a:extLst>
          </p:cNvPr>
          <p:cNvPicPr>
            <a:picLocks noChangeAspect="1"/>
          </p:cNvPicPr>
          <p:nvPr/>
        </p:nvPicPr>
        <p:blipFill>
          <a:blip r:embed="rId2"/>
          <a:stretch>
            <a:fillRect/>
          </a:stretch>
        </p:blipFill>
        <p:spPr>
          <a:xfrm>
            <a:off x="6662736" y="7581495"/>
            <a:ext cx="12601649" cy="59757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6191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32</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and Wrap</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571750"/>
            <a:ext cx="18244450" cy="56864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a:t>protectAndWrap()</a:t>
            </a:r>
          </a:p>
          <a:p>
            <a:pPr lvl="2">
              <a:buFont typeface="Arial" panose="020B0604020202020204" pitchFamily="34" charset="0"/>
              <a:buChar char="•"/>
            </a:pPr>
            <a:r>
              <a:rPr lang="en-US" sz="3600" dirty="0"/>
              <a:t>Call this method to protect and wrap a supported file. This method protects files both supported for advanced protection and universal protection. Depending on the file extension, appropriate protection will be applied.</a:t>
            </a:r>
          </a:p>
          <a:p>
            <a:pPr marL="915988" lvl="2" indent="0">
              <a:buNone/>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6" name="Picture 5"/>
          <p:cNvPicPr>
            <a:picLocks noChangeAspect="1"/>
          </p:cNvPicPr>
          <p:nvPr/>
        </p:nvPicPr>
        <p:blipFill>
          <a:blip r:embed="rId2"/>
          <a:stretch>
            <a:fillRect/>
          </a:stretch>
        </p:blipFill>
        <p:spPr>
          <a:xfrm>
            <a:off x="6573999" y="6884510"/>
            <a:ext cx="16593817" cy="3242470"/>
          </a:xfrm>
          <a:prstGeom prst="rect">
            <a:avLst/>
          </a:prstGeom>
          <a:ln>
            <a:solidFill>
              <a:schemeClr val="bg2"/>
            </a:solidFill>
          </a:ln>
        </p:spPr>
      </p:pic>
    </p:spTree>
    <p:extLst>
      <p:ext uri="{BB962C8B-B14F-4D97-AF65-F5344CB8AC3E}">
        <p14:creationId xmlns:p14="http://schemas.microsoft.com/office/powerpoint/2010/main" val="288248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33</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and Wrap Inputs</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12439650"/>
          </a:xfrm>
          <a:prstGeom prst="rect">
            <a:avLst/>
          </a:prstGeom>
        </p:spPr>
        <p:txBody>
          <a:bodyPr/>
          <a:lstStyle>
            <a:defPPr>
              <a:defRPr lang="en-US"/>
            </a:defPPr>
            <a:lvl1pPr marL="571500" indent="-571500">
              <a:lnSpc>
                <a:spcPct val="100000"/>
              </a:lnSpc>
              <a:spcBef>
                <a:spcPts val="0"/>
              </a:spcBef>
              <a:spcAft>
                <a:spcPts val="600"/>
              </a:spcAft>
              <a:buFont typeface="Arial"/>
              <a:buChar char="•"/>
              <a:defRPr sz="4400" b="0" i="0" baseline="0">
                <a:solidFill>
                  <a:schemeClr val="tx2"/>
                </a:solidFill>
                <a:cs typeface="Roboto Light" charset="0"/>
              </a:defRPr>
            </a:lvl1pPr>
            <a:lvl2pPr marL="906463" indent="-457200">
              <a:lnSpc>
                <a:spcPct val="100000"/>
              </a:lnSpc>
              <a:spcBef>
                <a:spcPts val="900"/>
              </a:spcBef>
              <a:buFont typeface="Arial"/>
              <a:buChar char="•"/>
              <a:tabLst/>
              <a:defRPr sz="3100">
                <a:solidFill>
                  <a:schemeClr val="tx2"/>
                </a:solidFill>
                <a:cs typeface="Open Sans"/>
              </a:defRPr>
            </a:lvl2pPr>
            <a:lvl3pPr marL="1316038" lvl="2" indent="-400050">
              <a:lnSpc>
                <a:spcPct val="100000"/>
              </a:lnSpc>
              <a:spcBef>
                <a:spcPts val="600"/>
              </a:spcBef>
              <a:buFont typeface="Arial" panose="020B0604020202020204" pitchFamily="34" charset="0"/>
              <a:buChar char="•"/>
              <a:defRPr sz="3600" baseline="0">
                <a:solidFill>
                  <a:schemeClr val="tx2"/>
                </a:solidFill>
                <a:cs typeface="Open Sans"/>
              </a:defRPr>
            </a:lvl3pPr>
            <a:lvl4pPr indent="0" algn="ctr">
              <a:lnSpc>
                <a:spcPct val="130000"/>
              </a:lnSpc>
              <a:spcBef>
                <a:spcPct val="20000"/>
              </a:spcBef>
              <a:buFont typeface="Arial"/>
              <a:buNone/>
              <a:defRPr sz="3100">
                <a:solidFill>
                  <a:schemeClr val="tx2"/>
                </a:solidFill>
                <a:cs typeface="Open Sans"/>
              </a:defRPr>
            </a:lvl4pPr>
            <a:lvl5pPr indent="0" algn="ctr">
              <a:lnSpc>
                <a:spcPct val="130000"/>
              </a:lnSpc>
              <a:spcBef>
                <a:spcPct val="20000"/>
              </a:spcBef>
              <a:buFont typeface="Arial"/>
              <a:buNone/>
              <a:defRPr sz="3100">
                <a:solidFill>
                  <a:schemeClr val="tx2"/>
                </a:solidFill>
                <a:cs typeface="Open Sans"/>
              </a:defRPr>
            </a:lvl5pPr>
            <a:lvl6pPr marL="5980947" indent="-543724">
              <a:spcBef>
                <a:spcPct val="20000"/>
              </a:spcBef>
              <a:buFont typeface="Arial"/>
              <a:buChar char="•"/>
              <a:defRPr sz="4800"/>
            </a:lvl6pPr>
            <a:lvl7pPr marL="7068393" indent="-543724">
              <a:spcBef>
                <a:spcPct val="20000"/>
              </a:spcBef>
              <a:buFont typeface="Arial"/>
              <a:buChar char="•"/>
              <a:defRPr sz="4800"/>
            </a:lvl7pPr>
            <a:lvl8pPr marL="8155841" indent="-543724">
              <a:spcBef>
                <a:spcPct val="20000"/>
              </a:spcBef>
              <a:buFont typeface="Arial"/>
              <a:buChar char="•"/>
              <a:defRPr sz="4800"/>
            </a:lvl8pPr>
            <a:lvl9pPr marL="9243285" indent="-543724">
              <a:spcBef>
                <a:spcPct val="20000"/>
              </a:spcBef>
              <a:buFont typeface="Arial"/>
              <a:buChar char="•"/>
              <a:defRPr sz="4800"/>
            </a:lvl9pPr>
          </a:lstStyle>
          <a:p>
            <a:endParaRPr lang="en-US" dirty="0"/>
          </a:p>
          <a:p>
            <a:r>
              <a:rPr lang="en-US" dirty="0"/>
              <a:t>protectAndWrap() mandatory parameters</a:t>
            </a:r>
          </a:p>
          <a:p>
            <a:pPr lvl="2"/>
            <a:r>
              <a:rPr lang="en-US" dirty="0"/>
              <a:t>psConnection – PSConnection received from createPSConnection or getPSConnection. This is an optional parameter. In case it is NULL, this API picks up a session from the session pool. You can pass null for the sample code.             </a:t>
            </a:r>
          </a:p>
          <a:p>
            <a:pPr lvl="2"/>
            <a:endParaRPr lang="en-US" dirty="0"/>
          </a:p>
          <a:p>
            <a:pPr lvl="2"/>
            <a:r>
              <a:rPr lang="en-US" dirty="0"/>
              <a:t>filePath – This string will contain the path of the file which is to be protected. Pass complete path to file including extension.</a:t>
            </a:r>
          </a:p>
          <a:p>
            <a:pPr lvl="2"/>
            <a:endParaRPr lang="en-US" dirty="0"/>
          </a:p>
          <a:p>
            <a:pPr lvl="2"/>
            <a:r>
              <a:rPr lang="en-US" dirty="0"/>
              <a:t>displayFilePath – Pass same as filePath. It is used for logging.</a:t>
            </a:r>
          </a:p>
          <a:p>
            <a:pPr lvl="2"/>
            <a:endParaRPr lang="en-US" dirty="0"/>
          </a:p>
          <a:p>
            <a:pPr lvl="2"/>
            <a:r>
              <a:rPr lang="en-US" dirty="0"/>
              <a:t>protectionType – This is type of protection from ProtectionType. Pass </a:t>
            </a:r>
            <a:r>
              <a:rPr lang="en-IN" dirty="0" err="1"/>
              <a:t>ProtectionType.PROTECT</a:t>
            </a:r>
            <a:endParaRPr lang="en-IN" dirty="0"/>
          </a:p>
          <a:p>
            <a:pPr marL="915988" lvl="2" indent="0">
              <a:buNone/>
            </a:pPr>
            <a:endParaRPr lang="en-US" dirty="0"/>
          </a:p>
          <a:p>
            <a:pPr lvl="2"/>
            <a:r>
              <a:rPr lang="en-US" dirty="0"/>
              <a:t>protectXML – This string will contain protection details based on the </a:t>
            </a:r>
            <a:r>
              <a:rPr lang="en-US" dirty="0" err="1"/>
              <a:t>ProtectionType</a:t>
            </a:r>
            <a:r>
              <a:rPr lang="en-US" dirty="0"/>
              <a:t> passed above. It should be in XML format. In this sample code, the protection XML is formed by taking user input. You can form the </a:t>
            </a:r>
            <a:r>
              <a:rPr lang="en-US" dirty="0" err="1"/>
              <a:t>protectXML</a:t>
            </a:r>
            <a:r>
              <a:rPr lang="en-US" dirty="0"/>
              <a:t> by passing only the mandatory details. See next slide for details. </a:t>
            </a:r>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p:txBody>
      </p:sp>
    </p:spTree>
    <p:extLst>
      <p:ext uri="{BB962C8B-B14F-4D97-AF65-F5344CB8AC3E}">
        <p14:creationId xmlns:p14="http://schemas.microsoft.com/office/powerpoint/2010/main" val="239593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34</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xml- Reference from Sample Code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25273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915988" lvl="2" indent="0">
              <a:buNone/>
            </a:pPr>
            <a:r>
              <a:rPr lang="en-US" sz="3600" dirty="0"/>
              <a:t>Reference from Sample Code</a:t>
            </a:r>
          </a:p>
        </p:txBody>
      </p:sp>
      <p:pic>
        <p:nvPicPr>
          <p:cNvPr id="6" name="Picture 5"/>
          <p:cNvPicPr>
            <a:picLocks noChangeAspect="1"/>
          </p:cNvPicPr>
          <p:nvPr/>
        </p:nvPicPr>
        <p:blipFill>
          <a:blip r:embed="rId2"/>
          <a:stretch>
            <a:fillRect/>
          </a:stretch>
        </p:blipFill>
        <p:spPr>
          <a:xfrm>
            <a:off x="6909117" y="1595437"/>
            <a:ext cx="16515026" cy="7304723"/>
          </a:xfrm>
          <a:prstGeom prst="rect">
            <a:avLst/>
          </a:prstGeom>
        </p:spPr>
      </p:pic>
    </p:spTree>
    <p:extLst>
      <p:ext uri="{BB962C8B-B14F-4D97-AF65-F5344CB8AC3E}">
        <p14:creationId xmlns:p14="http://schemas.microsoft.com/office/powerpoint/2010/main" val="179795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35</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xml</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25273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a:t>protectXML – Form the xml as below. Refer to the comments inline.</a:t>
            </a: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6" name="Picture 5">
            <a:extLst>
              <a:ext uri="{FF2B5EF4-FFF2-40B4-BE49-F238E27FC236}">
                <a16:creationId xmlns:a16="http://schemas.microsoft.com/office/drawing/2014/main" id="{70EDE7BF-504A-4F0B-8361-EFD4CD7A075D}"/>
              </a:ext>
            </a:extLst>
          </p:cNvPr>
          <p:cNvPicPr>
            <a:picLocks noChangeAspect="1"/>
          </p:cNvPicPr>
          <p:nvPr/>
        </p:nvPicPr>
        <p:blipFill>
          <a:blip r:embed="rId2"/>
          <a:stretch>
            <a:fillRect/>
          </a:stretch>
        </p:blipFill>
        <p:spPr>
          <a:xfrm>
            <a:off x="6735762" y="1165224"/>
            <a:ext cx="15495588" cy="119615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088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36</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Terminate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444625"/>
            <a:ext cx="18244450" cy="25273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IN" dirty="0"/>
              <a:t>TerminateHelper()</a:t>
            </a:r>
          </a:p>
          <a:p>
            <a:pPr lvl="1"/>
            <a:r>
              <a:rPr lang="en-IN" sz="3200" dirty="0"/>
              <a:t>This method removes the FSHelper session associated with the current identifier. </a:t>
            </a:r>
            <a:r>
              <a:rPr lang="en-US" sz="3200" dirty="0"/>
              <a:t>Pass the same unique Identifier for the FSHelper Object which was passed during initialization.</a:t>
            </a:r>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a:p>
            <a:pPr marL="915988" lvl="2" indent="0">
              <a:buNone/>
            </a:pPr>
            <a:endParaRPr lang="en-US" sz="3600" dirty="0"/>
          </a:p>
          <a:p>
            <a:r>
              <a:rPr lang="en-IN" dirty="0"/>
              <a:t>Terminate()</a:t>
            </a:r>
          </a:p>
          <a:p>
            <a:pPr lvl="1"/>
            <a:r>
              <a:rPr lang="en-IN" sz="3200" dirty="0"/>
              <a:t>This method should be called as part of the termination process of the calling application. This method should be called when the application no longer wants to use the library. Please note that the library methods cannot be used once terminate() is called unless initialize() is called again.</a:t>
            </a:r>
          </a:p>
          <a:p>
            <a:pPr marL="915988" lvl="2" indent="0">
              <a:buNone/>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4" name="Picture 3">
            <a:extLst>
              <a:ext uri="{FF2B5EF4-FFF2-40B4-BE49-F238E27FC236}">
                <a16:creationId xmlns:a16="http://schemas.microsoft.com/office/drawing/2014/main" id="{D43FADA9-DEF8-4D5A-894C-DF362FD9B81F}"/>
              </a:ext>
            </a:extLst>
          </p:cNvPr>
          <p:cNvPicPr>
            <a:picLocks noChangeAspect="1"/>
          </p:cNvPicPr>
          <p:nvPr/>
        </p:nvPicPr>
        <p:blipFill>
          <a:blip r:embed="rId2"/>
          <a:stretch>
            <a:fillRect/>
          </a:stretch>
        </p:blipFill>
        <p:spPr>
          <a:xfrm>
            <a:off x="7213110" y="3971925"/>
            <a:ext cx="12991002" cy="1290637"/>
          </a:xfrm>
          <a:prstGeom prst="rect">
            <a:avLst/>
          </a:prstGeom>
          <a:ln>
            <a:solidFill>
              <a:schemeClr val="bg1">
                <a:lumMod val="85000"/>
              </a:schemeClr>
            </a:solid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a:stretch>
            <a:fillRect/>
          </a:stretch>
        </p:blipFill>
        <p:spPr>
          <a:xfrm>
            <a:off x="6517236" y="8717280"/>
            <a:ext cx="17423736" cy="3995420"/>
          </a:xfrm>
          <a:prstGeom prst="rect">
            <a:avLst/>
          </a:prstGeom>
        </p:spPr>
      </p:pic>
    </p:spTree>
    <p:extLst>
      <p:ext uri="{BB962C8B-B14F-4D97-AF65-F5344CB8AC3E}">
        <p14:creationId xmlns:p14="http://schemas.microsoft.com/office/powerpoint/2010/main" val="3964463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9736B5-DD64-4845-8BFE-11D6CB80497A}"/>
              </a:ext>
            </a:extLst>
          </p:cNvPr>
          <p:cNvSpPr>
            <a:spLocks noGrp="1"/>
          </p:cNvSpPr>
          <p:nvPr>
            <p:ph type="sldNum" sz="quarter" idx="10"/>
          </p:nvPr>
        </p:nvSpPr>
        <p:spPr/>
        <p:txBody>
          <a:bodyPr/>
          <a:lstStyle/>
          <a:p>
            <a:fld id="{DBE3E345-DE5E-4044-8635-14DAD031CBDE}" type="slidenum">
              <a:rPr lang="en-US" smtClean="0"/>
              <a:pPr/>
              <a:t>37</a:t>
            </a:fld>
            <a:endParaRPr lang="en-US" dirty="0"/>
          </a:p>
        </p:txBody>
      </p:sp>
      <p:sp>
        <p:nvSpPr>
          <p:cNvPr id="3" name="Title 2">
            <a:extLst>
              <a:ext uri="{FF2B5EF4-FFF2-40B4-BE49-F238E27FC236}">
                <a16:creationId xmlns:a16="http://schemas.microsoft.com/office/drawing/2014/main" id="{A94A5F98-BB22-46C7-8AAA-59A83A117CD6}"/>
              </a:ext>
            </a:extLst>
          </p:cNvPr>
          <p:cNvSpPr>
            <a:spLocks noGrp="1"/>
          </p:cNvSpPr>
          <p:nvPr>
            <p:ph type="title"/>
          </p:nvPr>
        </p:nvSpPr>
        <p:spPr/>
        <p:txBody>
          <a:bodyPr/>
          <a:lstStyle/>
          <a:p>
            <a:r>
              <a:rPr lang="en-US" sz="4400" dirty="0"/>
              <a:t>Troubleshooting</a:t>
            </a:r>
            <a:endParaRPr lang="en-IN" sz="4400" dirty="0"/>
          </a:p>
        </p:txBody>
      </p:sp>
      <p:graphicFrame>
        <p:nvGraphicFramePr>
          <p:cNvPr id="4" name="Table 3">
            <a:extLst>
              <a:ext uri="{FF2B5EF4-FFF2-40B4-BE49-F238E27FC236}">
                <a16:creationId xmlns:a16="http://schemas.microsoft.com/office/drawing/2014/main" id="{4CC3806A-170C-4F42-951A-CE7937AEC72C}"/>
              </a:ext>
            </a:extLst>
          </p:cNvPr>
          <p:cNvGraphicFramePr>
            <a:graphicFrameLocks noGrp="1"/>
          </p:cNvGraphicFramePr>
          <p:nvPr/>
        </p:nvGraphicFramePr>
        <p:xfrm>
          <a:off x="6195899" y="154593"/>
          <a:ext cx="17745073" cy="12317862"/>
        </p:xfrm>
        <a:graphic>
          <a:graphicData uri="http://schemas.openxmlformats.org/drawingml/2006/table">
            <a:tbl>
              <a:tblPr firstRow="1" bandRow="1">
                <a:tableStyleId>{5C22544A-7EE6-4342-B048-85BDC9FD1C3A}</a:tableStyleId>
              </a:tblPr>
              <a:tblGrid>
                <a:gridCol w="1079975">
                  <a:extLst>
                    <a:ext uri="{9D8B030D-6E8A-4147-A177-3AD203B41FA5}">
                      <a16:colId xmlns:a16="http://schemas.microsoft.com/office/drawing/2014/main" val="20000"/>
                    </a:ext>
                  </a:extLst>
                </a:gridCol>
                <a:gridCol w="5865930">
                  <a:extLst>
                    <a:ext uri="{9D8B030D-6E8A-4147-A177-3AD203B41FA5}">
                      <a16:colId xmlns:a16="http://schemas.microsoft.com/office/drawing/2014/main" val="20001"/>
                    </a:ext>
                  </a:extLst>
                </a:gridCol>
                <a:gridCol w="10799168">
                  <a:extLst>
                    <a:ext uri="{9D8B030D-6E8A-4147-A177-3AD203B41FA5}">
                      <a16:colId xmlns:a16="http://schemas.microsoft.com/office/drawing/2014/main" val="20002"/>
                    </a:ext>
                  </a:extLst>
                </a:gridCol>
              </a:tblGrid>
              <a:tr h="678087">
                <a:tc>
                  <a:txBody>
                    <a:bodyPr/>
                    <a:lstStyle/>
                    <a:p>
                      <a:r>
                        <a:rPr lang="en-US" sz="2800" b="1" dirty="0"/>
                        <a:t>#</a:t>
                      </a:r>
                      <a:endParaRPr lang="en-IN" sz="2800" b="1" dirty="0"/>
                    </a:p>
                  </a:txBody>
                  <a:tcPr/>
                </a:tc>
                <a:tc>
                  <a:txBody>
                    <a:bodyPr/>
                    <a:lstStyle/>
                    <a:p>
                      <a:r>
                        <a:rPr lang="en-US" sz="2800" b="1" dirty="0"/>
                        <a:t>Error Message</a:t>
                      </a:r>
                      <a:r>
                        <a:rPr lang="en-US" sz="2800" b="1" baseline="0" dirty="0"/>
                        <a:t> in WS Log</a:t>
                      </a:r>
                      <a:endParaRPr lang="en-IN" sz="2800" b="1" dirty="0"/>
                    </a:p>
                  </a:txBody>
                  <a:tcPr/>
                </a:tc>
                <a:tc>
                  <a:txBody>
                    <a:bodyPr/>
                    <a:lstStyle/>
                    <a:p>
                      <a:r>
                        <a:rPr lang="en-US" sz="2800" b="1" dirty="0"/>
                        <a:t>Steps to correct it</a:t>
                      </a:r>
                      <a:endParaRPr lang="en-IN" sz="2800" b="1" dirty="0"/>
                    </a:p>
                  </a:txBody>
                  <a:tcPr/>
                </a:tc>
                <a:extLst>
                  <a:ext uri="{0D108BD9-81ED-4DB2-BD59-A6C34878D82A}">
                    <a16:rowId xmlns:a16="http://schemas.microsoft.com/office/drawing/2014/main" val="10000"/>
                  </a:ext>
                </a:extLst>
              </a:tr>
              <a:tr h="1273143">
                <a:tc>
                  <a:txBody>
                    <a:bodyPr/>
                    <a:lstStyle/>
                    <a:p>
                      <a:r>
                        <a:rPr lang="en-US" sz="2800" dirty="0"/>
                        <a:t>1</a:t>
                      </a:r>
                      <a:endParaRPr lang="en-IN" sz="2800" dirty="0"/>
                    </a:p>
                  </a:txBody>
                  <a:tcPr/>
                </a:tc>
                <a:tc>
                  <a:txBody>
                    <a:bodyPr/>
                    <a:lstStyle/>
                    <a:p>
                      <a:r>
                        <a:rPr lang="en-US" sz="2800" dirty="0"/>
                        <a:t>PS not reachable </a:t>
                      </a:r>
                      <a:endParaRPr lang="en-IN" sz="2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t>SSL Certificate error. Import SSL certificate</a:t>
                      </a:r>
                      <a:r>
                        <a:rPr lang="en-US" sz="2800" baseline="0" dirty="0"/>
                        <a:t> in the JRE folder</a:t>
                      </a:r>
                      <a:endParaRPr lang="en-US" sz="2800" dirty="0"/>
                    </a:p>
                  </a:txBody>
                  <a:tcPr/>
                </a:tc>
                <a:extLst>
                  <a:ext uri="{0D108BD9-81ED-4DB2-BD59-A6C34878D82A}">
                    <a16:rowId xmlns:a16="http://schemas.microsoft.com/office/drawing/2014/main" val="10001"/>
                  </a:ext>
                </a:extLst>
              </a:tr>
              <a:tr h="678087">
                <a:tc>
                  <a:txBody>
                    <a:bodyPr/>
                    <a:lstStyle/>
                    <a:p>
                      <a:r>
                        <a:rPr lang="en-US" sz="2800" dirty="0"/>
                        <a:t>2</a:t>
                      </a:r>
                      <a:endParaRPr lang="en-IN" sz="2800" dirty="0"/>
                    </a:p>
                  </a:txBody>
                  <a:tcPr/>
                </a:tc>
                <a:tc>
                  <a:txBody>
                    <a:bodyPr/>
                    <a:lstStyle/>
                    <a:p>
                      <a:r>
                        <a:rPr lang="en-US" sz="2800" dirty="0"/>
                        <a:t>Unable to edit the file </a:t>
                      </a:r>
                      <a:endParaRPr lang="en-IN" sz="2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t>File is read only. Allow write permissions on the file</a:t>
                      </a:r>
                    </a:p>
                  </a:txBody>
                  <a:tcPr/>
                </a:tc>
                <a:extLst>
                  <a:ext uri="{0D108BD9-81ED-4DB2-BD59-A6C34878D82A}">
                    <a16:rowId xmlns:a16="http://schemas.microsoft.com/office/drawing/2014/main" val="10002"/>
                  </a:ext>
                </a:extLst>
              </a:tr>
              <a:tr h="1273143">
                <a:tc>
                  <a:txBody>
                    <a:bodyPr/>
                    <a:lstStyle/>
                    <a:p>
                      <a:r>
                        <a:rPr lang="en-US" sz="2800" dirty="0"/>
                        <a:t>3</a:t>
                      </a:r>
                      <a:endParaRPr lang="en-IN" sz="2800" dirty="0"/>
                    </a:p>
                  </a:txBody>
                  <a:tcPr/>
                </a:tc>
                <a:tc>
                  <a:txBody>
                    <a:bodyPr/>
                    <a:lstStyle/>
                    <a:p>
                      <a:r>
                        <a:rPr lang="en-US" sz="2800" dirty="0"/>
                        <a:t>Unable to Decrypt file contents </a:t>
                      </a:r>
                      <a:endParaRPr lang="en-IN" sz="2800" dirty="0"/>
                    </a:p>
                  </a:txBody>
                  <a:tcPr/>
                </a:tc>
                <a:tc>
                  <a:txBody>
                    <a:bodyPr/>
                    <a:lstStyle/>
                    <a:p>
                      <a:r>
                        <a:rPr lang="en-US" sz="2800" dirty="0"/>
                        <a:t>Unlimited Strength JCE files to be placed</a:t>
                      </a:r>
                      <a:r>
                        <a:rPr lang="en-US" sz="2800" baseline="0" dirty="0"/>
                        <a:t> in JRE folder</a:t>
                      </a:r>
                      <a:endParaRPr lang="en-IN" sz="2800" dirty="0"/>
                    </a:p>
                  </a:txBody>
                  <a:tcPr/>
                </a:tc>
                <a:extLst>
                  <a:ext uri="{0D108BD9-81ED-4DB2-BD59-A6C34878D82A}">
                    <a16:rowId xmlns:a16="http://schemas.microsoft.com/office/drawing/2014/main" val="10003"/>
                  </a:ext>
                </a:extLst>
              </a:tr>
              <a:tr h="678087">
                <a:tc>
                  <a:txBody>
                    <a:bodyPr/>
                    <a:lstStyle/>
                    <a:p>
                      <a:r>
                        <a:rPr lang="en-US" sz="2800" dirty="0"/>
                        <a:t>4</a:t>
                      </a:r>
                      <a:endParaRPr lang="en-IN" sz="2800" dirty="0"/>
                    </a:p>
                  </a:txBody>
                  <a:tcPr/>
                </a:tc>
                <a:tc>
                  <a:txBody>
                    <a:bodyPr/>
                    <a:lstStyle/>
                    <a:p>
                      <a:r>
                        <a:rPr lang="en-US" sz="2800" kern="1200" dirty="0">
                          <a:solidFill>
                            <a:schemeClr val="dk1"/>
                          </a:solidFill>
                          <a:latin typeface="+mn-lt"/>
                          <a:ea typeface="+mn-ea"/>
                          <a:cs typeface="+mn-cs"/>
                        </a:rPr>
                        <a:t>Failed to authenticate the session</a:t>
                      </a:r>
                      <a:endParaRPr lang="en-IN" sz="2800" kern="1200" dirty="0">
                        <a:solidFill>
                          <a:schemeClr val="dk1"/>
                        </a:solidFill>
                        <a:latin typeface="+mn-lt"/>
                        <a:ea typeface="+mn-ea"/>
                        <a:cs typeface="+mn-cs"/>
                      </a:endParaRPr>
                    </a:p>
                  </a:txBody>
                  <a:tcPr/>
                </a:tc>
                <a:tc>
                  <a:txBody>
                    <a:bodyPr/>
                    <a:lstStyle/>
                    <a:p>
                      <a:r>
                        <a:rPr lang="en-US" sz="2800" dirty="0"/>
                        <a:t>Rep-code or user details configured in the </a:t>
                      </a:r>
                      <a:r>
                        <a:rPr lang="en-IN" sz="2800" kern="1200" dirty="0">
                          <a:solidFill>
                            <a:schemeClr val="dk1"/>
                          </a:solidFill>
                          <a:latin typeface="+mn-lt"/>
                          <a:ea typeface="+mn-ea"/>
                          <a:cs typeface="+mn-cs"/>
                        </a:rPr>
                        <a:t>tenant config.xml is incorrect</a:t>
                      </a:r>
                      <a:endParaRPr lang="en-IN" sz="2800" dirty="0"/>
                    </a:p>
                  </a:txBody>
                  <a:tcPr/>
                </a:tc>
                <a:extLst>
                  <a:ext uri="{0D108BD9-81ED-4DB2-BD59-A6C34878D82A}">
                    <a16:rowId xmlns:a16="http://schemas.microsoft.com/office/drawing/2014/main" val="10004"/>
                  </a:ext>
                </a:extLst>
              </a:tr>
              <a:tr h="1273143">
                <a:tc>
                  <a:txBody>
                    <a:bodyPr/>
                    <a:lstStyle/>
                    <a:p>
                      <a:r>
                        <a:rPr lang="en-US" sz="2800" dirty="0"/>
                        <a:t>5</a:t>
                      </a:r>
                      <a:endParaRPr lang="en-IN" sz="2800" dirty="0"/>
                    </a:p>
                  </a:txBody>
                  <a:tcPr/>
                </a:tc>
                <a:tc>
                  <a:txBody>
                    <a:bodyPr/>
                    <a:lstStyle/>
                    <a:p>
                      <a:r>
                        <a:rPr lang="en-IN" sz="2800" kern="1200" dirty="0">
                          <a:solidFill>
                            <a:schemeClr val="dk1"/>
                          </a:solidFill>
                          <a:latin typeface="+mn-lt"/>
                          <a:ea typeface="+mn-ea"/>
                          <a:cs typeface="+mn-cs"/>
                        </a:rPr>
                        <a:t>File with extension '</a:t>
                      </a:r>
                      <a:r>
                        <a:rPr lang="en-IN" sz="2800" kern="1200" dirty="0" err="1">
                          <a:solidFill>
                            <a:schemeClr val="dk1"/>
                          </a:solidFill>
                          <a:latin typeface="+mn-lt"/>
                          <a:ea typeface="+mn-ea"/>
                          <a:cs typeface="+mn-cs"/>
                        </a:rPr>
                        <a:t>abc</a:t>
                      </a:r>
                      <a:r>
                        <a:rPr lang="en-IN" sz="2800" kern="1200" dirty="0">
                          <a:solidFill>
                            <a:schemeClr val="dk1"/>
                          </a:solidFill>
                          <a:latin typeface="+mn-lt"/>
                          <a:ea typeface="+mn-ea"/>
                          <a:cs typeface="+mn-cs"/>
                        </a:rPr>
                        <a:t>' is not supported by Seclore FS Helper Library</a:t>
                      </a:r>
                      <a:endParaRPr lang="en-US" sz="2800" baseline="0" dirty="0"/>
                    </a:p>
                  </a:txBody>
                  <a:tcPr/>
                </a:tc>
                <a:tc>
                  <a:txBody>
                    <a:bodyPr/>
                    <a:lstStyle/>
                    <a:p>
                      <a:r>
                        <a:rPr lang="en-US" sz="2800" dirty="0"/>
                        <a:t>The file you are trying to protect is not supported</a:t>
                      </a:r>
                      <a:r>
                        <a:rPr lang="en-US" sz="2800" baseline="0" dirty="0"/>
                        <a:t> by Seclore. Please use a text or office file format for testing. </a:t>
                      </a:r>
                      <a:endParaRPr lang="en-IN" sz="2800" dirty="0"/>
                    </a:p>
                  </a:txBody>
                  <a:tcPr/>
                </a:tc>
                <a:extLst>
                  <a:ext uri="{0D108BD9-81ED-4DB2-BD59-A6C34878D82A}">
                    <a16:rowId xmlns:a16="http://schemas.microsoft.com/office/drawing/2014/main" val="10005"/>
                  </a:ext>
                </a:extLst>
              </a:tr>
              <a:tr h="1273143">
                <a:tc>
                  <a:txBody>
                    <a:bodyPr/>
                    <a:lstStyle/>
                    <a:p>
                      <a:r>
                        <a:rPr lang="en-US" sz="2800" dirty="0"/>
                        <a:t>6</a:t>
                      </a:r>
                      <a:endParaRPr lang="en-IN" sz="2800" dirty="0"/>
                    </a:p>
                  </a:txBody>
                  <a:tcPr/>
                </a:tc>
                <a:tc>
                  <a:txBody>
                    <a:bodyPr/>
                    <a:lstStyle/>
                    <a:p>
                      <a:r>
                        <a:rPr lang="en-IN" sz="2800" kern="1200" dirty="0">
                          <a:solidFill>
                            <a:schemeClr val="dk1"/>
                          </a:solidFill>
                          <a:latin typeface="+mn-lt"/>
                          <a:ea typeface="+mn-ea"/>
                          <a:cs typeface="+mn-cs"/>
                        </a:rPr>
                        <a:t>File with extension '</a:t>
                      </a:r>
                      <a:r>
                        <a:rPr lang="en-IN" sz="2800" kern="1200" dirty="0" err="1">
                          <a:solidFill>
                            <a:schemeClr val="dk1"/>
                          </a:solidFill>
                          <a:latin typeface="+mn-lt"/>
                          <a:ea typeface="+mn-ea"/>
                          <a:cs typeface="+mn-cs"/>
                        </a:rPr>
                        <a:t>abc</a:t>
                      </a:r>
                      <a:r>
                        <a:rPr lang="en-IN" sz="2800" kern="1200" dirty="0">
                          <a:solidFill>
                            <a:schemeClr val="dk1"/>
                          </a:solidFill>
                          <a:latin typeface="+mn-lt"/>
                          <a:ea typeface="+mn-ea"/>
                          <a:cs typeface="+mn-cs"/>
                        </a:rPr>
                        <a:t>' is not supported by Seclore FS Helper Library</a:t>
                      </a:r>
                      <a:endParaRPr lang="en-US" sz="2800" baseline="0" dirty="0"/>
                    </a:p>
                  </a:txBody>
                  <a:tcPr/>
                </a:tc>
                <a:tc>
                  <a:txBody>
                    <a:bodyPr/>
                    <a:lstStyle/>
                    <a:p>
                      <a:r>
                        <a:rPr lang="en-US" sz="2800" dirty="0"/>
                        <a:t>The file you are trying to protect is not supported</a:t>
                      </a:r>
                      <a:r>
                        <a:rPr lang="en-US" sz="2800" baseline="0" dirty="0"/>
                        <a:t> by Seclore. Please use a text or office file format for testing. </a:t>
                      </a:r>
                      <a:endParaRPr lang="en-IN" sz="2800" dirty="0"/>
                    </a:p>
                  </a:txBody>
                  <a:tcPr/>
                </a:tc>
                <a:extLst>
                  <a:ext uri="{0D108BD9-81ED-4DB2-BD59-A6C34878D82A}">
                    <a16:rowId xmlns:a16="http://schemas.microsoft.com/office/drawing/2014/main" val="10006"/>
                  </a:ext>
                </a:extLst>
              </a:tr>
              <a:tr h="1273143">
                <a:tc>
                  <a:txBody>
                    <a:bodyPr/>
                    <a:lstStyle/>
                    <a:p>
                      <a:r>
                        <a:rPr lang="en-US" sz="2800" dirty="0"/>
                        <a:t>7</a:t>
                      </a:r>
                      <a:endParaRPr lang="en-IN" sz="2800" dirty="0"/>
                    </a:p>
                  </a:txBody>
                  <a:tcPr/>
                </a:tc>
                <a:tc>
                  <a:txBody>
                    <a:bodyPr/>
                    <a:lstStyle/>
                    <a:p>
                      <a:r>
                        <a:rPr lang="en-IN" sz="2800" kern="1200" dirty="0">
                          <a:solidFill>
                            <a:schemeClr val="dk1"/>
                          </a:solidFill>
                          <a:latin typeface="+mn-lt"/>
                          <a:ea typeface="+mn-ea"/>
                          <a:cs typeface="+mn-cs"/>
                        </a:rPr>
                        <a:t>File is already protected</a:t>
                      </a:r>
                      <a:endParaRPr lang="en-US" sz="2800" baseline="0" dirty="0"/>
                    </a:p>
                  </a:txBody>
                  <a:tcPr/>
                </a:tc>
                <a:tc>
                  <a:txBody>
                    <a:bodyPr/>
                    <a:lstStyle/>
                    <a:p>
                      <a:r>
                        <a:rPr lang="en-US" sz="2800" dirty="0"/>
                        <a:t>The file you are trying to protect is already protected. Please create another file.</a:t>
                      </a:r>
                      <a:endParaRPr lang="en-IN" sz="2800" dirty="0"/>
                    </a:p>
                  </a:txBody>
                  <a:tcPr/>
                </a:tc>
                <a:extLst>
                  <a:ext uri="{0D108BD9-81ED-4DB2-BD59-A6C34878D82A}">
                    <a16:rowId xmlns:a16="http://schemas.microsoft.com/office/drawing/2014/main" val="2666695796"/>
                  </a:ext>
                </a:extLst>
              </a:tr>
              <a:tr h="1273143">
                <a:tc>
                  <a:txBody>
                    <a:bodyPr/>
                    <a:lstStyle/>
                    <a:p>
                      <a:r>
                        <a:rPr lang="en-US" sz="2800" dirty="0"/>
                        <a:t>8</a:t>
                      </a:r>
                      <a:endParaRPr lang="en-IN" sz="2800" dirty="0"/>
                    </a:p>
                  </a:txBody>
                  <a:tcPr/>
                </a:tc>
                <a:tc>
                  <a:txBody>
                    <a:bodyPr/>
                    <a:lstStyle/>
                    <a:p>
                      <a:r>
                        <a:rPr lang="en-US" sz="2800" kern="1200" dirty="0">
                          <a:solidFill>
                            <a:schemeClr val="dk1"/>
                          </a:solidFill>
                          <a:latin typeface="+mn-lt"/>
                          <a:ea typeface="+mn-ea"/>
                          <a:cs typeface="+mn-cs"/>
                        </a:rPr>
                        <a:t>File is not supported for HTML wrapping!</a:t>
                      </a:r>
                    </a:p>
                  </a:txBody>
                  <a:tcPr/>
                </a:tc>
                <a:tc>
                  <a:txBody>
                    <a:bodyPr/>
                    <a:lstStyle/>
                    <a:p>
                      <a:r>
                        <a:rPr lang="en-US" sz="2800" dirty="0"/>
                        <a:t>The file you are trying to protect and wrap is not supported</a:t>
                      </a:r>
                      <a:r>
                        <a:rPr lang="en-US" sz="2800" baseline="0" dirty="0"/>
                        <a:t>. Use a file with supported extension.</a:t>
                      </a:r>
                      <a:endParaRPr lang="en-IN" sz="2800" dirty="0"/>
                    </a:p>
                  </a:txBody>
                  <a:tcPr/>
                </a:tc>
                <a:extLst>
                  <a:ext uri="{0D108BD9-81ED-4DB2-BD59-A6C34878D82A}">
                    <a16:rowId xmlns:a16="http://schemas.microsoft.com/office/drawing/2014/main" val="3084275237"/>
                  </a:ext>
                </a:extLst>
              </a:tr>
              <a:tr h="1273143">
                <a:tc>
                  <a:txBody>
                    <a:bodyPr/>
                    <a:lstStyle/>
                    <a:p>
                      <a:r>
                        <a:rPr lang="en-US" sz="2800" dirty="0"/>
                        <a:t>9</a:t>
                      </a:r>
                      <a:endParaRPr lang="en-IN" sz="2800" dirty="0"/>
                    </a:p>
                  </a:txBody>
                  <a:tcPr/>
                </a:tc>
                <a:tc>
                  <a:txBody>
                    <a:bodyPr/>
                    <a:lstStyle/>
                    <a:p>
                      <a:r>
                        <a:rPr lang="en-IN" sz="2800" kern="1200" dirty="0">
                          <a:solidFill>
                            <a:schemeClr val="dk1"/>
                          </a:solidFill>
                          <a:latin typeface="+mn-lt"/>
                          <a:ea typeface="+mn-ea"/>
                          <a:cs typeface="+mn-cs"/>
                        </a:rPr>
                        <a:t>Basic protect feature is not enabled in your policy server</a:t>
                      </a:r>
                      <a:endParaRPr lang="en-US" sz="2800" kern="1200" dirty="0">
                        <a:solidFill>
                          <a:schemeClr val="dk1"/>
                        </a:solidFill>
                        <a:latin typeface="+mn-lt"/>
                        <a:ea typeface="+mn-ea"/>
                        <a:cs typeface="+mn-cs"/>
                      </a:endParaRPr>
                    </a:p>
                  </a:txBody>
                  <a:tcPr/>
                </a:tc>
                <a:tc>
                  <a:txBody>
                    <a:bodyPr/>
                    <a:lstStyle/>
                    <a:p>
                      <a:r>
                        <a:rPr lang="en-IN" sz="2800" dirty="0"/>
                        <a:t>Universal protection must be enabled in the Policy Server to protect and wrap non-standard file formats.</a:t>
                      </a:r>
                    </a:p>
                  </a:txBody>
                  <a:tcPr/>
                </a:tc>
                <a:extLst>
                  <a:ext uri="{0D108BD9-81ED-4DB2-BD59-A6C34878D82A}">
                    <a16:rowId xmlns:a16="http://schemas.microsoft.com/office/drawing/2014/main" val="1493771493"/>
                  </a:ext>
                </a:extLst>
              </a:tr>
              <a:tr h="1273143">
                <a:tc>
                  <a:txBody>
                    <a:bodyPr/>
                    <a:lstStyle/>
                    <a:p>
                      <a:r>
                        <a:rPr lang="en-US" sz="2800" dirty="0"/>
                        <a:t>10</a:t>
                      </a:r>
                      <a:endParaRPr lang="en-IN" sz="2800" dirty="0"/>
                    </a:p>
                  </a:txBody>
                  <a:tcPr/>
                </a:tc>
                <a:tc>
                  <a:txBody>
                    <a:bodyPr/>
                    <a:lstStyle/>
                    <a:p>
                      <a:pPr lvl="0" algn="l">
                        <a:lnSpc>
                          <a:spcPct val="100000"/>
                        </a:lnSpc>
                        <a:spcBef>
                          <a:spcPts val="0"/>
                        </a:spcBef>
                        <a:spcAft>
                          <a:spcPts val="0"/>
                        </a:spcAft>
                        <a:buNone/>
                      </a:pPr>
                      <a:r>
                        <a:rPr lang="en-IN" sz="2800" b="0" i="0" u="none" strike="noStrike" kern="1200" noProof="0" dirty="0"/>
                        <a:t>Content is not allowed in </a:t>
                      </a:r>
                      <a:r>
                        <a:rPr lang="en-IN" sz="2800" b="0" i="0" u="none" strike="noStrike" kern="1200" noProof="0" dirty="0" err="1"/>
                        <a:t>prolog</a:t>
                      </a:r>
                      <a:r>
                        <a:rPr lang="en-IN" sz="2800" b="0" i="0" u="none" strike="noStrike" kern="1200" noProof="0" dirty="0"/>
                        <a:t>.</a:t>
                      </a:r>
                      <a:endParaRPr lang="en-US" sz="4000" dirty="0"/>
                    </a:p>
                    <a:p>
                      <a:pPr lvl="0">
                        <a:buNone/>
                      </a:pPr>
                      <a:r>
                        <a:rPr lang="en-IN" sz="2800" b="0" i="0" u="none" strike="noStrike" kern="1200" noProof="0" dirty="0"/>
                        <a:t>*** Config file should be in UTF-16LE encoding ***</a:t>
                      </a:r>
                      <a:endParaRPr lang="en-IN" sz="4000" dirty="0"/>
                    </a:p>
                  </a:txBody>
                  <a:tcPr/>
                </a:tc>
                <a:tc>
                  <a:txBody>
                    <a:bodyPr/>
                    <a:lstStyle/>
                    <a:p>
                      <a:pPr lvl="0">
                        <a:buNone/>
                      </a:pPr>
                      <a:r>
                        <a:rPr lang="en-IN" sz="2800" dirty="0"/>
                        <a:t>Ensure that the config.xml and tenant config.xml files are UTF-8 encoded.</a:t>
                      </a:r>
                    </a:p>
                  </a:txBody>
                  <a:tcPr/>
                </a:tc>
                <a:extLst>
                  <a:ext uri="{0D108BD9-81ED-4DB2-BD59-A6C34878D82A}">
                    <a16:rowId xmlns:a16="http://schemas.microsoft.com/office/drawing/2014/main" val="3660665112"/>
                  </a:ext>
                </a:extLst>
              </a:tr>
            </a:tbl>
          </a:graphicData>
        </a:graphic>
      </p:graphicFrame>
      <p:sp>
        <p:nvSpPr>
          <p:cNvPr id="5" name="Rectangle 4">
            <a:extLst>
              <a:ext uri="{FF2B5EF4-FFF2-40B4-BE49-F238E27FC236}">
                <a16:creationId xmlns:a16="http://schemas.microsoft.com/office/drawing/2014/main" id="{B19EB976-8F12-440A-9ECF-13F69B31AE1F}"/>
              </a:ext>
            </a:extLst>
          </p:cNvPr>
          <p:cNvSpPr/>
          <p:nvPr/>
        </p:nvSpPr>
        <p:spPr>
          <a:xfrm>
            <a:off x="6642103" y="12472455"/>
            <a:ext cx="17745072" cy="707886"/>
          </a:xfrm>
          <a:prstGeom prst="rect">
            <a:avLst/>
          </a:prstGeom>
        </p:spPr>
        <p:txBody>
          <a:bodyPr wrap="square">
            <a:spAutoFit/>
          </a:bodyPr>
          <a:lstStyle/>
          <a:p>
            <a:r>
              <a:rPr lang="en-IN" sz="4000" dirty="0"/>
              <a:t>In case of any other issue, send the console output to </a:t>
            </a:r>
            <a:r>
              <a:rPr lang="en-IN" sz="4000" dirty="0">
                <a:hlinkClick r:id="rId2"/>
              </a:rPr>
              <a:t>support@Seclore.com</a:t>
            </a:r>
            <a:endParaRPr lang="en-IN" sz="4000" dirty="0"/>
          </a:p>
        </p:txBody>
      </p:sp>
    </p:spTree>
    <p:extLst>
      <p:ext uri="{BB962C8B-B14F-4D97-AF65-F5344CB8AC3E}">
        <p14:creationId xmlns:p14="http://schemas.microsoft.com/office/powerpoint/2010/main" val="1639336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38</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Summary</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049062" y="800100"/>
            <a:ext cx="17798247" cy="105727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lnSpc>
                <a:spcPct val="150000"/>
              </a:lnSpc>
            </a:pPr>
            <a:r>
              <a:rPr lang="en-US" sz="5400" dirty="0"/>
              <a:t>Meet all Pre-requisites</a:t>
            </a:r>
          </a:p>
          <a:p>
            <a:pPr>
              <a:lnSpc>
                <a:spcPct val="150000"/>
              </a:lnSpc>
            </a:pPr>
            <a:r>
              <a:rPr lang="en-US" sz="5400" dirty="0"/>
              <a:t>Setup environment variable and replace JCE files</a:t>
            </a:r>
          </a:p>
          <a:p>
            <a:pPr>
              <a:lnSpc>
                <a:spcPct val="150000"/>
              </a:lnSpc>
            </a:pPr>
            <a:r>
              <a:rPr lang="en-US" sz="5400" dirty="0"/>
              <a:t>Configure config.xml and tenant config.xml file</a:t>
            </a:r>
          </a:p>
          <a:p>
            <a:pPr>
              <a:lnSpc>
                <a:spcPct val="150000"/>
              </a:lnSpc>
            </a:pPr>
            <a:r>
              <a:rPr lang="en-US" sz="5400" dirty="0"/>
              <a:t>Run Sample Code</a:t>
            </a:r>
          </a:p>
          <a:p>
            <a:pPr>
              <a:lnSpc>
                <a:spcPct val="150000"/>
              </a:lnSpc>
            </a:pPr>
            <a:r>
              <a:rPr lang="en-US" sz="5400" dirty="0"/>
              <a:t>Verify protected file</a:t>
            </a:r>
          </a:p>
        </p:txBody>
      </p:sp>
    </p:spTree>
    <p:extLst>
      <p:ext uri="{BB962C8B-B14F-4D97-AF65-F5344CB8AC3E}">
        <p14:creationId xmlns:p14="http://schemas.microsoft.com/office/powerpoint/2010/main" val="2027506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2" name="Title 1"/>
          <p:cNvSpPr>
            <a:spLocks noGrp="1"/>
          </p:cNvSpPr>
          <p:nvPr>
            <p:ph type="ctrTitle"/>
          </p:nvPr>
        </p:nvSpPr>
        <p:spPr/>
        <p:txBody>
          <a:bodyPr/>
          <a:lstStyle/>
          <a:p>
            <a:pPr algn="ctr"/>
            <a:r>
              <a:rPr lang="en-US" sz="9600" b="0" dirty="0">
                <a:solidFill>
                  <a:schemeClr val="bg1"/>
                </a:solidFill>
                <a:latin typeface="Calibri"/>
              </a:rPr>
              <a:t>Thank you!</a:t>
            </a:r>
          </a:p>
        </p:txBody>
      </p:sp>
    </p:spTree>
    <p:extLst>
      <p:ext uri="{BB962C8B-B14F-4D97-AF65-F5344CB8AC3E}">
        <p14:creationId xmlns:p14="http://schemas.microsoft.com/office/powerpoint/2010/main" val="202574667"/>
      </p:ext>
    </p:extLst>
  </p:cSld>
  <p:clrMapOvr>
    <a:masterClrMapping/>
  </p:clrMapOvr>
  <p:transition spd="slow">
    <p:push dir="u"/>
  </p:transition>
</p:sld>
</file>

<file path=ppt/theme/theme1.xml><?xml version="1.0" encoding="utf-8"?>
<a:theme xmlns:a="http://schemas.openxmlformats.org/drawingml/2006/main" name="Master">
  <a:themeElements>
    <a:clrScheme name="Custom 6">
      <a:dk1>
        <a:srgbClr val="494849"/>
      </a:dk1>
      <a:lt1>
        <a:sysClr val="window" lastClr="FFFFFF"/>
      </a:lt1>
      <a:dk2>
        <a:srgbClr val="797979"/>
      </a:dk2>
      <a:lt2>
        <a:srgbClr val="E8ECEC"/>
      </a:lt2>
      <a:accent1>
        <a:srgbClr val="779FB5"/>
      </a:accent1>
      <a:accent2>
        <a:srgbClr val="E0303A"/>
      </a:accent2>
      <a:accent3>
        <a:srgbClr val="EAAA00"/>
      </a:accent3>
      <a:accent4>
        <a:srgbClr val="279989"/>
      </a:accent4>
      <a:accent5>
        <a:srgbClr val="94A1A7"/>
      </a:accent5>
      <a:accent6>
        <a:srgbClr val="BEC6C4"/>
      </a:accent6>
      <a:hlink>
        <a:srgbClr val="66A0B9"/>
      </a:hlink>
      <a:folHlink>
        <a:srgbClr val="94A1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effectLst/>
      </a:spPr>
      <a:bodyPr rtlCol="0" anchor="ctr"/>
      <a:lstStyle>
        <a:defPPr algn="ctr">
          <a:defRPr dirty="0">
            <a:latin typeface="Open Sans Light"/>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87655D088502DE43B19CBA86A84E0140" ma:contentTypeVersion="233" ma:contentTypeDescription="Create a new document." ma:contentTypeScope="" ma:versionID="3e9437c431fdf6d4ed301132d89a5a0d">
  <xsd:schema xmlns:xsd="http://www.w3.org/2001/XMLSchema" xmlns:xs="http://www.w3.org/2001/XMLSchema" xmlns:p="http://schemas.microsoft.com/office/2006/metadata/properties" xmlns:ns2="c1b7b0e5-210c-4fad-a905-21347c3f13a7" xmlns:ns3="76bf5ebd-952c-4faf-ac64-9558a321d64b" targetNamespace="http://schemas.microsoft.com/office/2006/metadata/properties" ma:root="true" ma:fieldsID="5e53653099d0a7040aeb66233560e2d4" ns2:_="" ns3:_="">
    <xsd:import namespace="c1b7b0e5-210c-4fad-a905-21347c3f13a7"/>
    <xsd:import namespace="76bf5ebd-952c-4faf-ac64-9558a321d64b"/>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Open_x0020_with_x0020_Seclore"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b7b0e5-210c-4fad-a905-21347c3f13a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c600c165-00e8-4e51-b75e-ccc20ef87cd5}" ma:internalName="TaxCatchAll" ma:showField="CatchAllData" ma:web="c1b7b0e5-210c-4fad-a905-21347c3f13a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6bf5ebd-952c-4faf-ac64-9558a321d64b"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Open_x0020_with_x0020_Seclore" ma:index="23" nillable="true" ma:displayName="Open with Seclore" ma:hidden="true" ma:internalName="Open_x0020_with_x0020_Seclor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d2a713e-f46a-45b9-9e45-283e64c24b6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Open_x0020_with_x0020_Seclore xmlns="76bf5ebd-952c-4faf-ac64-9558a321d64b" xsi:nil="true"/>
    <_dlc_DocId xmlns="c1b7b0e5-210c-4fad-a905-21347c3f13a7">W2YFHWASA3CM-980698069-207257</_dlc_DocId>
    <_dlc_DocIdUrl xmlns="c1b7b0e5-210c-4fad-a905-21347c3f13a7">
      <Url>https://seclore.sharepoint.com/sites/pdocs/_layouts/15/DocIdRedir.aspx?ID=W2YFHWASA3CM-980698069-207257</Url>
      <Description>W2YFHWASA3CM-980698069-207257</Description>
    </_dlc_DocIdUrl>
    <lcf76f155ced4ddcb4097134ff3c332f xmlns="76bf5ebd-952c-4faf-ac64-9558a321d64b">
      <Terms xmlns="http://schemas.microsoft.com/office/infopath/2007/PartnerControls"/>
    </lcf76f155ced4ddcb4097134ff3c332f>
    <TaxCatchAll xmlns="c1b7b0e5-210c-4fad-a905-21347c3f13a7" xsi:nil="true"/>
  </documentManagement>
</p:properties>
</file>

<file path=customXml/itemProps1.xml><?xml version="1.0" encoding="utf-8"?>
<ds:datastoreItem xmlns:ds="http://schemas.openxmlformats.org/officeDocument/2006/customXml" ds:itemID="{843047F9-9AFC-47D7-A5CB-C17538130D34}">
  <ds:schemaRefs>
    <ds:schemaRef ds:uri="http://schemas.microsoft.com/sharepoint/v3/contenttype/forms"/>
  </ds:schemaRefs>
</ds:datastoreItem>
</file>

<file path=customXml/itemProps2.xml><?xml version="1.0" encoding="utf-8"?>
<ds:datastoreItem xmlns:ds="http://schemas.openxmlformats.org/officeDocument/2006/customXml" ds:itemID="{5C8641E5-EBF8-4359-8638-28D8BF1C9DBF}">
  <ds:schemaRefs>
    <ds:schemaRef ds:uri="http://schemas.microsoft.com/sharepoint/events"/>
  </ds:schemaRefs>
</ds:datastoreItem>
</file>

<file path=customXml/itemProps3.xml><?xml version="1.0" encoding="utf-8"?>
<ds:datastoreItem xmlns:ds="http://schemas.openxmlformats.org/officeDocument/2006/customXml" ds:itemID="{45BBE192-24D1-4A73-AEA3-18D557355C12}"/>
</file>

<file path=customXml/itemProps4.xml><?xml version="1.0" encoding="utf-8"?>
<ds:datastoreItem xmlns:ds="http://schemas.openxmlformats.org/officeDocument/2006/customXml" ds:itemID="{F6172D1F-CB95-4387-B3AC-977BB80D63E4}">
  <ds:schemaRefs>
    <ds:schemaRef ds:uri="http://schemas.microsoft.com/office/2006/metadata/properties"/>
    <ds:schemaRef ds:uri="http://schemas.microsoft.com/office/infopath/2007/PartnerControls"/>
    <ds:schemaRef ds:uri="76bf5ebd-952c-4faf-ac64-9558a321d64b"/>
    <ds:schemaRef ds:uri="c1b7b0e5-210c-4fad-a905-21347c3f13a7"/>
  </ds:schemaRefs>
</ds:datastoreItem>
</file>

<file path=docProps/app.xml><?xml version="1.0" encoding="utf-8"?>
<Properties xmlns="http://schemas.openxmlformats.org/officeDocument/2006/extended-properties" xmlns:vt="http://schemas.openxmlformats.org/officeDocument/2006/docPropsVTypes">
  <Template/>
  <TotalTime>26895</TotalTime>
  <Words>2546</Words>
  <Application>Microsoft Office PowerPoint</Application>
  <PresentationFormat>Custom</PresentationFormat>
  <Paragraphs>388</Paragraphs>
  <Slides>39</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Courier New</vt:lpstr>
      <vt:lpstr>Lucida Grande</vt:lpstr>
      <vt:lpstr>Open Sans Light</vt:lpstr>
      <vt:lpstr>Roboto</vt:lpstr>
      <vt:lpstr>Roboto Light</vt:lpstr>
      <vt:lpstr>Master</vt:lpstr>
      <vt:lpstr>Sample Code Guide - Protect &amp; Wrap with Independent Rights</vt:lpstr>
      <vt:lpstr>SAMPLE CODE Summary and Purpose</vt:lpstr>
      <vt:lpstr>Sample Code Package</vt:lpstr>
      <vt:lpstr>LIST OF Content</vt:lpstr>
      <vt:lpstr>PowerPoint Presentation</vt:lpstr>
      <vt:lpstr>Seclore components</vt:lpstr>
      <vt:lpstr>Primary Components</vt:lpstr>
      <vt:lpstr>Primary Components</vt:lpstr>
      <vt:lpstr>Server SDK</vt:lpstr>
      <vt:lpstr>PowerPoint Presentation</vt:lpstr>
      <vt:lpstr>Prerequisites – To run Sample Code</vt:lpstr>
      <vt:lpstr>Seclore Agent</vt:lpstr>
      <vt:lpstr>Java Cryptographic Encryption Files</vt:lpstr>
      <vt:lpstr>Replace in &lt;JRE_FOLDER&gt;/lib/security</vt:lpstr>
      <vt:lpstr>PowerPoint Presentation</vt:lpstr>
      <vt:lpstr>Import the project into an existing workspace in Eclipse</vt:lpstr>
      <vt:lpstr>Configuration: config.xml</vt:lpstr>
      <vt:lpstr>Configuration : tenant config.xml</vt:lpstr>
      <vt:lpstr>Configuration : tenant config.xml</vt:lpstr>
      <vt:lpstr>Executing Sample Code</vt:lpstr>
      <vt:lpstr>Executing Sample Code – Protection + HTML Wrap</vt:lpstr>
      <vt:lpstr>PowerPoint Presentation</vt:lpstr>
      <vt:lpstr>Verify File is Protected and HTML Wrapped</vt:lpstr>
      <vt:lpstr>Opening the HTML Wrapped File – Authorized Access</vt:lpstr>
      <vt:lpstr>Opening the Protected File – Authorized Access</vt:lpstr>
      <vt:lpstr>PowerPoint Presentation</vt:lpstr>
      <vt:lpstr>Protection Approach</vt:lpstr>
      <vt:lpstr>Initialize</vt:lpstr>
      <vt:lpstr>Precheck I</vt:lpstr>
      <vt:lpstr>Precheck II</vt:lpstr>
      <vt:lpstr>SEARCH USER</vt:lpstr>
      <vt:lpstr>Protect and Wrap</vt:lpstr>
      <vt:lpstr>Protect and Wrap Inputs</vt:lpstr>
      <vt:lpstr>Protect xml- Reference from Sample Code</vt:lpstr>
      <vt:lpstr>Protect xml</vt:lpstr>
      <vt:lpstr>Terminate</vt:lpstr>
      <vt:lpstr>Troubleshooting</vt:lpstr>
      <vt:lpstr>Summary</vt:lpstr>
      <vt:lpstr>Thank you!</vt:lpstr>
    </vt:vector>
  </TitlesOfParts>
  <Company>Louis Twelve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 Twelve</dc:creator>
  <cp:lastModifiedBy>Debashis Jena</cp:lastModifiedBy>
  <cp:revision>1874</cp:revision>
  <cp:lastPrinted>2017-06-27T20:37:33Z</cp:lastPrinted>
  <dcterms:created xsi:type="dcterms:W3CDTF">2014-12-02T17:36:54Z</dcterms:created>
  <dcterms:modified xsi:type="dcterms:W3CDTF">2021-07-06T11:44:51Z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0x01010087655D088502DE43B19CBA86A84E0140</vt:lpwstr>
  </property>
  <property fmtid="{D5CDD505-2E9C-101B-9397-08002B2CF9AE}" pid="3" name="_dlc_DocIdItemGuid">
    <vt:lpwstr>f1847c6b-30c1-4721-8117-95af18d174b9</vt:lpwstr>
  </property>
</Properties>
</file>