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41"/>
  </p:notesMasterIdLst>
  <p:handoutMasterIdLst>
    <p:handoutMasterId r:id="rId42"/>
  </p:handoutMasterIdLst>
  <p:sldIdLst>
    <p:sldId id="359" r:id="rId6"/>
    <p:sldId id="751" r:id="rId7"/>
    <p:sldId id="759" r:id="rId8"/>
    <p:sldId id="708" r:id="rId9"/>
    <p:sldId id="737" r:id="rId10"/>
    <p:sldId id="736" r:id="rId11"/>
    <p:sldId id="738" r:id="rId12"/>
    <p:sldId id="739" r:id="rId13"/>
    <p:sldId id="758" r:id="rId14"/>
    <p:sldId id="741" r:id="rId15"/>
    <p:sldId id="687" r:id="rId16"/>
    <p:sldId id="612" r:id="rId17"/>
    <p:sldId id="647" r:id="rId18"/>
    <p:sldId id="690" r:id="rId19"/>
    <p:sldId id="688" r:id="rId20"/>
    <p:sldId id="707" r:id="rId21"/>
    <p:sldId id="709" r:id="rId22"/>
    <p:sldId id="648" r:id="rId23"/>
    <p:sldId id="649" r:id="rId24"/>
    <p:sldId id="750" r:id="rId25"/>
    <p:sldId id="652" r:id="rId26"/>
    <p:sldId id="650" r:id="rId27"/>
    <p:sldId id="752" r:id="rId28"/>
    <p:sldId id="710" r:id="rId29"/>
    <p:sldId id="753" r:id="rId30"/>
    <p:sldId id="711" r:id="rId31"/>
    <p:sldId id="726" r:id="rId32"/>
    <p:sldId id="754" r:id="rId33"/>
    <p:sldId id="755" r:id="rId34"/>
    <p:sldId id="728" r:id="rId35"/>
    <p:sldId id="730" r:id="rId36"/>
    <p:sldId id="756" r:id="rId37"/>
    <p:sldId id="696" r:id="rId38"/>
    <p:sldId id="697" r:id="rId39"/>
    <p:sldId id="374" r:id="rId40"/>
  </p:sldIdLst>
  <p:sldSz cx="24387175" cy="13716000"/>
  <p:notesSz cx="6858000" cy="9144000"/>
  <p:defaultText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39EB75B-BEA6-44A8-9924-7DD59D7CD479}">
          <p14:sldIdLst>
            <p14:sldId id="359"/>
            <p14:sldId id="751"/>
            <p14:sldId id="759"/>
            <p14:sldId id="708"/>
            <p14:sldId id="737"/>
            <p14:sldId id="736"/>
            <p14:sldId id="738"/>
            <p14:sldId id="739"/>
            <p14:sldId id="758"/>
            <p14:sldId id="741"/>
            <p14:sldId id="687"/>
            <p14:sldId id="612"/>
            <p14:sldId id="647"/>
            <p14:sldId id="690"/>
            <p14:sldId id="688"/>
            <p14:sldId id="707"/>
            <p14:sldId id="709"/>
            <p14:sldId id="648"/>
            <p14:sldId id="649"/>
            <p14:sldId id="750"/>
            <p14:sldId id="652"/>
            <p14:sldId id="650"/>
            <p14:sldId id="752"/>
            <p14:sldId id="710"/>
            <p14:sldId id="753"/>
            <p14:sldId id="711"/>
            <p14:sldId id="726"/>
            <p14:sldId id="754"/>
            <p14:sldId id="755"/>
            <p14:sldId id="728"/>
            <p14:sldId id="730"/>
            <p14:sldId id="756"/>
            <p14:sldId id="696"/>
            <p14:sldId id="697"/>
            <p14:sldId id="374"/>
          </p14:sldIdLst>
        </p14:section>
      </p14:sectionLst>
    </p:ext>
    <p:ext uri="{EFAFB233-063F-42B5-8137-9DF3F51BA10A}">
      <p15:sldGuideLst xmlns:p15="http://schemas.microsoft.com/office/powerpoint/2012/main">
        <p15:guide id="1" orient="horz">
          <p15:clr>
            <a:srgbClr val="A4A3A4"/>
          </p15:clr>
        </p15:guide>
        <p15:guide id="2" pos="14308">
          <p15:clr>
            <a:srgbClr val="A4A3A4"/>
          </p15:clr>
        </p15:guide>
        <p15:guide id="3" pos="105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David" initials="LD" lastIdx="4" clrIdx="0"/>
  <p:cmAuthor id="2" name="Carolina Escobar" initials="CE" lastIdx="0" clrIdx="1"/>
  <p:cmAuthor id="3" name="Carolina Escobar" initials="CE [2]" lastIdx="1" clrIdx="2"/>
  <p:cmAuthor id="4" name="Lynne Courts" initials="LC" lastIdx="5" clrIdx="3"/>
  <p:cmAuthor id="5" name="Paul Hightower" initials="" lastIdx="0" clrIdx="4"/>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3A3A"/>
    <a:srgbClr val="1D7367"/>
    <a:srgbClr val="D6DFE5"/>
    <a:srgbClr val="E66504"/>
    <a:srgbClr val="355161"/>
    <a:srgbClr val="F9D6D8"/>
    <a:srgbClr val="FDF1F2"/>
    <a:srgbClr val="E03A3E"/>
    <a:srgbClr val="E8ECEC"/>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9BDA7E-57DF-B74E-2162-89299EFE9B47}" v="23" dt="2021-06-28T07:57:32.694"/>
    <p1510:client id="{F9FA73C3-7F57-2E4F-8CA2-FF6E6B50039D}" v="6" dt="2020-04-10T12:06:49.62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32" autoAdjust="0"/>
    <p:restoredTop sz="94216" autoAdjust="0"/>
  </p:normalViewPr>
  <p:slideViewPr>
    <p:cSldViewPr snapToGrid="0" snapToObjects="1">
      <p:cViewPr varScale="1">
        <p:scale>
          <a:sx n="31" d="100"/>
          <a:sy n="31" d="100"/>
        </p:scale>
        <p:origin x="1020" y="72"/>
      </p:cViewPr>
      <p:guideLst>
        <p:guide orient="horz"/>
        <p:guide pos="14308"/>
        <p:guide pos="10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7" d="100"/>
        <a:sy n="37"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commentAuthors" Target="commentAuthors.xml"/><Relationship Id="rId48"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t Kharat" userId="b024545a-766f-4435-a3a4-0c739674a1a9" providerId="ADAL" clId="{F9FA73C3-7F57-2E4F-8CA2-FF6E6B50039D}"/>
    <pc:docChg chg="modSld">
      <pc:chgData name="Amit Kharat" userId="b024545a-766f-4435-a3a4-0c739674a1a9" providerId="ADAL" clId="{F9FA73C3-7F57-2E4F-8CA2-FF6E6B50039D}" dt="2020-04-10T12:06:49.622" v="5" actId="478"/>
      <pc:docMkLst>
        <pc:docMk/>
      </pc:docMkLst>
      <pc:sldChg chg="delSp modSp">
        <pc:chgData name="Amit Kharat" userId="b024545a-766f-4435-a3a4-0c739674a1a9" providerId="ADAL" clId="{F9FA73C3-7F57-2E4F-8CA2-FF6E6B50039D}" dt="2020-04-10T12:06:49.622" v="5" actId="478"/>
        <pc:sldMkLst>
          <pc:docMk/>
          <pc:sldMk cId="1751309853" sldId="740"/>
        </pc:sldMkLst>
        <pc:picChg chg="del mod">
          <ac:chgData name="Amit Kharat" userId="b024545a-766f-4435-a3a4-0c739674a1a9" providerId="ADAL" clId="{F9FA73C3-7F57-2E4F-8CA2-FF6E6B50039D}" dt="2020-04-10T12:06:48.798" v="3" actId="478"/>
          <ac:picMkLst>
            <pc:docMk/>
            <pc:sldMk cId="1751309853" sldId="740"/>
            <ac:picMk id="1025" creationId="{76A28B55-4931-4025-8096-4B4DF6BBA2D1}"/>
          </ac:picMkLst>
        </pc:picChg>
        <pc:picChg chg="del mod">
          <ac:chgData name="Amit Kharat" userId="b024545a-766f-4435-a3a4-0c739674a1a9" providerId="ADAL" clId="{F9FA73C3-7F57-2E4F-8CA2-FF6E6B50039D}" dt="2020-04-10T12:06:49.622" v="5" actId="478"/>
          <ac:picMkLst>
            <pc:docMk/>
            <pc:sldMk cId="1751309853" sldId="740"/>
            <ac:picMk id="1026" creationId="{070A5284-D2A7-4BBE-8438-B2A8763A71D3}"/>
          </ac:picMkLst>
        </pc:picChg>
      </pc:sldChg>
    </pc:docChg>
  </pc:docChgLst>
  <pc:docChgLst>
    <pc:chgData name="Debashis Jena" userId="S::debashis.jena@seclore.com::968131eb-07d4-4a56-a327-797f72b6011a" providerId="AD" clId="Web-{3E9BDA7E-57DF-B74E-2162-89299EFE9B47}"/>
    <pc:docChg chg="addSld delSld modSld sldOrd modSection">
      <pc:chgData name="Debashis Jena" userId="S::debashis.jena@seclore.com::968131eb-07d4-4a56-a327-797f72b6011a" providerId="AD" clId="Web-{3E9BDA7E-57DF-B74E-2162-89299EFE9B47}" dt="2021-06-28T07:57:32.694" v="21" actId="1076"/>
      <pc:docMkLst>
        <pc:docMk/>
      </pc:docMkLst>
      <pc:sldChg chg="modSp">
        <pc:chgData name="Debashis Jena" userId="S::debashis.jena@seclore.com::968131eb-07d4-4a56-a327-797f72b6011a" providerId="AD" clId="Web-{3E9BDA7E-57DF-B74E-2162-89299EFE9B47}" dt="2021-06-28T07:55:46.755" v="6" actId="20577"/>
        <pc:sldMkLst>
          <pc:docMk/>
          <pc:sldMk cId="389035891" sldId="690"/>
        </pc:sldMkLst>
        <pc:spChg chg="mod">
          <ac:chgData name="Debashis Jena" userId="S::debashis.jena@seclore.com::968131eb-07d4-4a56-a327-797f72b6011a" providerId="AD" clId="Web-{3E9BDA7E-57DF-B74E-2162-89299EFE9B47}" dt="2021-06-28T07:55:46.755" v="6" actId="20577"/>
          <ac:spMkLst>
            <pc:docMk/>
            <pc:sldMk cId="389035891" sldId="690"/>
            <ac:spMk id="3" creationId="{1E92F12E-71BE-431E-983D-2F8A44D56247}"/>
          </ac:spMkLst>
        </pc:spChg>
      </pc:sldChg>
      <pc:sldChg chg="modSp">
        <pc:chgData name="Debashis Jena" userId="S::debashis.jena@seclore.com::968131eb-07d4-4a56-a327-797f72b6011a" providerId="AD" clId="Web-{3E9BDA7E-57DF-B74E-2162-89299EFE9B47}" dt="2021-06-28T07:57:32.694" v="21" actId="1076"/>
        <pc:sldMkLst>
          <pc:docMk/>
          <pc:sldMk cId="1217568642" sldId="696"/>
        </pc:sldMkLst>
        <pc:spChg chg="mod">
          <ac:chgData name="Debashis Jena" userId="S::debashis.jena@seclore.com::968131eb-07d4-4a56-a327-797f72b6011a" providerId="AD" clId="Web-{3E9BDA7E-57DF-B74E-2162-89299EFE9B47}" dt="2021-06-28T07:57:32.694" v="21" actId="1076"/>
          <ac:spMkLst>
            <pc:docMk/>
            <pc:sldMk cId="1217568642" sldId="696"/>
            <ac:spMk id="5" creationId="{B19EB976-8F12-440A-9ECF-13F69B31AE1F}"/>
          </ac:spMkLst>
        </pc:spChg>
        <pc:graphicFrameChg chg="mod modGraphic">
          <ac:chgData name="Debashis Jena" userId="S::debashis.jena@seclore.com::968131eb-07d4-4a56-a327-797f72b6011a" providerId="AD" clId="Web-{3E9BDA7E-57DF-B74E-2162-89299EFE9B47}" dt="2021-06-28T07:57:28.820" v="20"/>
          <ac:graphicFrameMkLst>
            <pc:docMk/>
            <pc:sldMk cId="1217568642" sldId="696"/>
            <ac:graphicFrameMk id="4" creationId="{4CC3806A-170C-4F42-951A-CE7937AEC72C}"/>
          </ac:graphicFrameMkLst>
        </pc:graphicFrameChg>
      </pc:sldChg>
      <pc:sldChg chg="del">
        <pc:chgData name="Debashis Jena" userId="S::debashis.jena@seclore.com::968131eb-07d4-4a56-a327-797f72b6011a" providerId="AD" clId="Web-{3E9BDA7E-57DF-B74E-2162-89299EFE9B47}" dt="2021-06-28T07:55:31.146" v="4"/>
        <pc:sldMkLst>
          <pc:docMk/>
          <pc:sldMk cId="1751309853" sldId="740"/>
        </pc:sldMkLst>
      </pc:sldChg>
      <pc:sldChg chg="modSp">
        <pc:chgData name="Debashis Jena" userId="S::debashis.jena@seclore.com::968131eb-07d4-4a56-a327-797f72b6011a" providerId="AD" clId="Web-{3E9BDA7E-57DF-B74E-2162-89299EFE9B47}" dt="2021-06-28T07:55:06.426" v="2" actId="20577"/>
        <pc:sldMkLst>
          <pc:docMk/>
          <pc:sldMk cId="845645930" sldId="751"/>
        </pc:sldMkLst>
        <pc:spChg chg="mod">
          <ac:chgData name="Debashis Jena" userId="S::debashis.jena@seclore.com::968131eb-07d4-4a56-a327-797f72b6011a" providerId="AD" clId="Web-{3E9BDA7E-57DF-B74E-2162-89299EFE9B47}" dt="2021-06-28T07:55:06.426" v="2" actId="20577"/>
          <ac:spMkLst>
            <pc:docMk/>
            <pc:sldMk cId="845645930" sldId="751"/>
            <ac:spMk id="4" creationId="{9EB58304-12FC-4AEA-AAA9-0C4A4ABE4AC4}"/>
          </ac:spMkLst>
        </pc:spChg>
      </pc:sldChg>
      <pc:sldChg chg="add ord">
        <pc:chgData name="Debashis Jena" userId="S::debashis.jena@seclore.com::968131eb-07d4-4a56-a327-797f72b6011a" providerId="AD" clId="Web-{3E9BDA7E-57DF-B74E-2162-89299EFE9B47}" dt="2021-06-28T07:54:53.879" v="1"/>
        <pc:sldMkLst>
          <pc:docMk/>
          <pc:sldMk cId="231571992" sldId="757"/>
        </pc:sldMkLst>
      </pc:sldChg>
      <pc:sldChg chg="add">
        <pc:chgData name="Debashis Jena" userId="S::debashis.jena@seclore.com::968131eb-07d4-4a56-a327-797f72b6011a" providerId="AD" clId="Web-{3E9BDA7E-57DF-B74E-2162-89299EFE9B47}" dt="2021-06-28T07:55:20.536" v="3"/>
        <pc:sldMkLst>
          <pc:docMk/>
          <pc:sldMk cId="835286353" sldId="75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Roboto Light"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5DB01E-EF05-4A44-B1A1-9E05EC586015}" type="datetime1">
              <a:rPr lang="en-US" smtClean="0">
                <a:latin typeface="Roboto Light" charset="0"/>
              </a:rPr>
              <a:t>7/6/2021</a:t>
            </a:fld>
            <a:endParaRPr lang="en-US" dirty="0">
              <a:latin typeface="Roboto Light"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Roboto Light"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373154-D89E-B24F-ACC1-E214AA320E62}" type="slidenum">
              <a:rPr lang="en-US" smtClean="0">
                <a:latin typeface="Roboto Light" charset="0"/>
              </a:rPr>
              <a:t>‹#›</a:t>
            </a:fld>
            <a:endParaRPr lang="en-US" dirty="0">
              <a:latin typeface="Roboto Light" charset="0"/>
            </a:endParaRPr>
          </a:p>
        </p:txBody>
      </p:sp>
    </p:spTree>
    <p:extLst>
      <p:ext uri="{BB962C8B-B14F-4D97-AF65-F5344CB8AC3E}">
        <p14:creationId xmlns:p14="http://schemas.microsoft.com/office/powerpoint/2010/main" val="36193213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Roboto Light"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Roboto Light" charset="0"/>
              </a:defRPr>
            </a:lvl1pPr>
          </a:lstStyle>
          <a:p>
            <a:fld id="{5FD0C8DC-ABDE-3C49-998E-1C16A8232FA0}" type="datetime1">
              <a:rPr lang="en-US" smtClean="0"/>
              <a:t>7/6/2021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Roboto Light"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Roboto Light" charset="0"/>
              </a:defRPr>
            </a:lvl1pPr>
          </a:lstStyle>
          <a:p>
            <a:fld id="{C94E8D62-D41F-6042-BCDF-79D228EFA10F}" type="slidenum">
              <a:rPr lang="en-US" smtClean="0"/>
              <a:pPr/>
              <a:t>‹#›</a:t>
            </a:fld>
            <a:endParaRPr lang="en-US" dirty="0"/>
          </a:p>
        </p:txBody>
      </p:sp>
    </p:spTree>
    <p:extLst>
      <p:ext uri="{BB962C8B-B14F-4D97-AF65-F5344CB8AC3E}">
        <p14:creationId xmlns:p14="http://schemas.microsoft.com/office/powerpoint/2010/main" val="3579544509"/>
      </p:ext>
    </p:extLst>
  </p:cSld>
  <p:clrMap bg1="lt1" tx1="dk1" bg2="lt2" tx2="dk2" accent1="accent1" accent2="accent2" accent3="accent3" accent4="accent4" accent5="accent5" accent6="accent6" hlink="hlink" folHlink="folHlink"/>
  <p:hf hdr="0" ftr="0" dt="0"/>
  <p:notesStyle>
    <a:lvl1pPr marL="0" algn="l" defTabSz="456697" rtl="0" eaLnBrk="1" latinLnBrk="0" hangingPunct="1">
      <a:defRPr sz="1200" b="0" i="0" kern="1200">
        <a:solidFill>
          <a:schemeClr val="tx1"/>
        </a:solidFill>
        <a:latin typeface="Roboto Light" charset="0"/>
        <a:ea typeface="+mn-ea"/>
        <a:cs typeface="+mn-cs"/>
      </a:defRPr>
    </a:lvl1pPr>
    <a:lvl2pPr marL="456697" algn="l" defTabSz="456697" rtl="0" eaLnBrk="1" latinLnBrk="0" hangingPunct="1">
      <a:defRPr sz="1200" b="0" i="0" kern="1200">
        <a:solidFill>
          <a:schemeClr val="tx1"/>
        </a:solidFill>
        <a:latin typeface="Roboto Light" charset="0"/>
        <a:ea typeface="+mn-ea"/>
        <a:cs typeface="+mn-cs"/>
      </a:defRPr>
    </a:lvl2pPr>
    <a:lvl3pPr marL="913395" algn="l" defTabSz="456697" rtl="0" eaLnBrk="1" latinLnBrk="0" hangingPunct="1">
      <a:defRPr sz="1200" b="0" i="0" kern="1200">
        <a:solidFill>
          <a:schemeClr val="tx1"/>
        </a:solidFill>
        <a:latin typeface="Roboto Light" charset="0"/>
        <a:ea typeface="+mn-ea"/>
        <a:cs typeface="+mn-cs"/>
      </a:defRPr>
    </a:lvl3pPr>
    <a:lvl4pPr marL="1370094" algn="l" defTabSz="456697" rtl="0" eaLnBrk="1" latinLnBrk="0" hangingPunct="1">
      <a:defRPr sz="1200" b="0" i="0" kern="1200">
        <a:solidFill>
          <a:schemeClr val="tx1"/>
        </a:solidFill>
        <a:latin typeface="Roboto Light" charset="0"/>
        <a:ea typeface="+mn-ea"/>
        <a:cs typeface="+mn-cs"/>
      </a:defRPr>
    </a:lvl4pPr>
    <a:lvl5pPr marL="1826797" algn="l" defTabSz="456697" rtl="0" eaLnBrk="1" latinLnBrk="0" hangingPunct="1">
      <a:defRPr sz="1200" b="0" i="0" kern="1200">
        <a:solidFill>
          <a:schemeClr val="tx1"/>
        </a:solidFill>
        <a:latin typeface="Roboto Light" charset="0"/>
        <a:ea typeface="+mn-ea"/>
        <a:cs typeface="+mn-cs"/>
      </a:defRPr>
    </a:lvl5pPr>
    <a:lvl6pPr marL="2283492" algn="l" defTabSz="456697" rtl="0" eaLnBrk="1" latinLnBrk="0" hangingPunct="1">
      <a:defRPr sz="1200" kern="1200">
        <a:solidFill>
          <a:schemeClr val="tx1"/>
        </a:solidFill>
        <a:latin typeface="+mn-lt"/>
        <a:ea typeface="+mn-ea"/>
        <a:cs typeface="+mn-cs"/>
      </a:defRPr>
    </a:lvl6pPr>
    <a:lvl7pPr marL="2740191" algn="l" defTabSz="456697" rtl="0" eaLnBrk="1" latinLnBrk="0" hangingPunct="1">
      <a:defRPr sz="1200" kern="1200">
        <a:solidFill>
          <a:schemeClr val="tx1"/>
        </a:solidFill>
        <a:latin typeface="+mn-lt"/>
        <a:ea typeface="+mn-ea"/>
        <a:cs typeface="+mn-cs"/>
      </a:defRPr>
    </a:lvl7pPr>
    <a:lvl8pPr marL="3196889" algn="l" defTabSz="456697" rtl="0" eaLnBrk="1" latinLnBrk="0" hangingPunct="1">
      <a:defRPr sz="1200" kern="1200">
        <a:solidFill>
          <a:schemeClr val="tx1"/>
        </a:solidFill>
        <a:latin typeface="+mn-lt"/>
        <a:ea typeface="+mn-ea"/>
        <a:cs typeface="+mn-cs"/>
      </a:defRPr>
    </a:lvl8pPr>
    <a:lvl9pPr marL="3653588" algn="l" defTabSz="45669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C94E8D62-D41F-6042-BCDF-79D228EFA10F}" type="slidenum">
              <a:rPr lang="en-US" smtClean="0"/>
              <a:pPr/>
              <a:t>1</a:t>
            </a:fld>
            <a:endParaRPr lang="en-US" dirty="0"/>
          </a:p>
        </p:txBody>
      </p:sp>
    </p:spTree>
    <p:extLst>
      <p:ext uri="{BB962C8B-B14F-4D97-AF65-F5344CB8AC3E}">
        <p14:creationId xmlns:p14="http://schemas.microsoft.com/office/powerpoint/2010/main" val="3112704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3</a:t>
            </a:fld>
            <a:endParaRPr lang="en-US" dirty="0"/>
          </a:p>
        </p:txBody>
      </p:sp>
    </p:spTree>
    <p:extLst>
      <p:ext uri="{BB962C8B-B14F-4D97-AF65-F5344CB8AC3E}">
        <p14:creationId xmlns:p14="http://schemas.microsoft.com/office/powerpoint/2010/main" val="3923003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4</a:t>
            </a:fld>
            <a:endParaRPr lang="en-US" dirty="0"/>
          </a:p>
        </p:txBody>
      </p:sp>
    </p:spTree>
    <p:extLst>
      <p:ext uri="{BB962C8B-B14F-4D97-AF65-F5344CB8AC3E}">
        <p14:creationId xmlns:p14="http://schemas.microsoft.com/office/powerpoint/2010/main" val="4202103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5</a:t>
            </a:fld>
            <a:endParaRPr lang="en-US" altLang="en-US" dirty="0"/>
          </a:p>
        </p:txBody>
      </p:sp>
    </p:spTree>
    <p:extLst>
      <p:ext uri="{BB962C8B-B14F-4D97-AF65-F5344CB8AC3E}">
        <p14:creationId xmlns:p14="http://schemas.microsoft.com/office/powerpoint/2010/main" val="37911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11</a:t>
            </a:fld>
            <a:endParaRPr lang="en-US" altLang="en-US" dirty="0"/>
          </a:p>
        </p:txBody>
      </p:sp>
    </p:spTree>
    <p:extLst>
      <p:ext uri="{BB962C8B-B14F-4D97-AF65-F5344CB8AC3E}">
        <p14:creationId xmlns:p14="http://schemas.microsoft.com/office/powerpoint/2010/main" val="733453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087444" rtl="0" eaLnBrk="1" fontAlgn="auto" latinLnBrk="0" hangingPunct="1">
              <a:lnSpc>
                <a:spcPct val="100000"/>
              </a:lnSpc>
              <a:spcBef>
                <a:spcPts val="0"/>
              </a:spcBef>
              <a:spcAft>
                <a:spcPts val="0"/>
              </a:spcAft>
              <a:buClrTx/>
              <a:buSzTx/>
              <a:buFontTx/>
              <a:buNone/>
              <a:tabLst/>
              <a:defRPr/>
            </a:pPr>
            <a:fld id="{C94E8D62-D41F-6042-BCDF-79D228EFA10F}" type="slidenum">
              <a:rPr kumimoji="0" lang="en-US" sz="1200" b="0" i="0" u="none" strike="noStrike" kern="1200" cap="none" spc="0" normalizeH="0" baseline="0" noProof="0" smtClean="0">
                <a:ln>
                  <a:noFill/>
                </a:ln>
                <a:solidFill>
                  <a:prstClr val="black"/>
                </a:solidFill>
                <a:effectLst/>
                <a:uLnTx/>
                <a:uFillTx/>
                <a:latin typeface="Roboto Light" charset="0"/>
                <a:ea typeface="+mn-ea"/>
                <a:cs typeface="+mn-cs"/>
              </a:rPr>
              <a:pPr marL="0" marR="0" lvl="0" indent="0" algn="r" defTabSz="108744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Roboto Light" charset="0"/>
              <a:ea typeface="+mn-ea"/>
              <a:cs typeface="+mn-cs"/>
            </a:endParaRPr>
          </a:p>
        </p:txBody>
      </p:sp>
    </p:spTree>
    <p:extLst>
      <p:ext uri="{BB962C8B-B14F-4D97-AF65-F5344CB8AC3E}">
        <p14:creationId xmlns:p14="http://schemas.microsoft.com/office/powerpoint/2010/main" val="2092911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17</a:t>
            </a:fld>
            <a:endParaRPr lang="en-US" altLang="en-US" dirty="0"/>
          </a:p>
        </p:txBody>
      </p:sp>
    </p:spTree>
    <p:extLst>
      <p:ext uri="{BB962C8B-B14F-4D97-AF65-F5344CB8AC3E}">
        <p14:creationId xmlns:p14="http://schemas.microsoft.com/office/powerpoint/2010/main" val="2978510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24</a:t>
            </a:fld>
            <a:endParaRPr lang="en-US" altLang="en-US" dirty="0"/>
          </a:p>
        </p:txBody>
      </p:sp>
    </p:spTree>
    <p:extLst>
      <p:ext uri="{BB962C8B-B14F-4D97-AF65-F5344CB8AC3E}">
        <p14:creationId xmlns:p14="http://schemas.microsoft.com/office/powerpoint/2010/main" val="2038399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26</a:t>
            </a:fld>
            <a:endParaRPr lang="en-US" altLang="en-US" dirty="0"/>
          </a:p>
        </p:txBody>
      </p:sp>
    </p:spTree>
    <p:extLst>
      <p:ext uri="{BB962C8B-B14F-4D97-AF65-F5344CB8AC3E}">
        <p14:creationId xmlns:p14="http://schemas.microsoft.com/office/powerpoint/2010/main" val="1056171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27</a:t>
            </a:fld>
            <a:endParaRPr lang="en-US" dirty="0"/>
          </a:p>
        </p:txBody>
      </p:sp>
    </p:spTree>
    <p:extLst>
      <p:ext uri="{BB962C8B-B14F-4D97-AF65-F5344CB8AC3E}">
        <p14:creationId xmlns:p14="http://schemas.microsoft.com/office/powerpoint/2010/main" val="10307302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bg1"/>
            </a:gs>
            <a:gs pos="100000">
              <a:schemeClr val="accent1">
                <a:alpha val="25000"/>
              </a:schemeClr>
            </a:gs>
          </a:gsLst>
          <a:lin ang="2100000" scaled="0"/>
          <a:tileRect/>
        </a:gradFill>
        <a:effectLst/>
      </p:bgPr>
    </p:bg>
    <p:spTree>
      <p:nvGrpSpPr>
        <p:cNvPr id="1" name=""/>
        <p:cNvGrpSpPr/>
        <p:nvPr/>
      </p:nvGrpSpPr>
      <p:grpSpPr>
        <a:xfrm>
          <a:off x="0" y="0"/>
          <a:ext cx="0" cy="0"/>
          <a:chOff x="0" y="0"/>
          <a:chExt cx="0" cy="0"/>
        </a:xfrm>
      </p:grpSpPr>
      <p:pic>
        <p:nvPicPr>
          <p:cNvPr id="9" name="Picture 8"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1132" r="8857" b="5969"/>
          <a:stretch/>
        </p:blipFill>
        <p:spPr>
          <a:xfrm>
            <a:off x="5484050" y="5120975"/>
            <a:ext cx="18952599" cy="8595025"/>
          </a:xfrm>
          <a:prstGeom prst="rect">
            <a:avLst/>
          </a:prstGeom>
        </p:spPr>
      </p:pic>
      <p:sp>
        <p:nvSpPr>
          <p:cNvPr id="2" name="Title 1"/>
          <p:cNvSpPr>
            <a:spLocks noGrp="1"/>
          </p:cNvSpPr>
          <p:nvPr>
            <p:ph type="ctrTitle"/>
          </p:nvPr>
        </p:nvSpPr>
        <p:spPr>
          <a:xfrm>
            <a:off x="9294017" y="6896795"/>
            <a:ext cx="12950049" cy="2039839"/>
          </a:xfrm>
          <a:prstGeom prst="rect">
            <a:avLst/>
          </a:prstGeom>
        </p:spPr>
        <p:txBody>
          <a:bodyPr anchor="b" anchorCtr="0">
            <a:normAutofit/>
          </a:bodyPr>
          <a:lstStyle>
            <a:lvl1pPr algn="l">
              <a:lnSpc>
                <a:spcPct val="80000"/>
              </a:lnSpc>
              <a:defRPr sz="10000" b="0" i="0" cap="none" spc="-300">
                <a:solidFill>
                  <a:schemeClr val="tx2"/>
                </a:solidFill>
                <a:latin typeface="+mj-lt"/>
                <a:cs typeface="Roboto Condensed Bold"/>
              </a:defRPr>
            </a:lvl1pPr>
          </a:lstStyle>
          <a:p>
            <a:endParaRPr lang="en-US" dirty="0"/>
          </a:p>
        </p:txBody>
      </p:sp>
      <p:sp>
        <p:nvSpPr>
          <p:cNvPr id="3" name="Subtitle 2"/>
          <p:cNvSpPr>
            <a:spLocks noGrp="1"/>
          </p:cNvSpPr>
          <p:nvPr>
            <p:ph type="subTitle" idx="1"/>
          </p:nvPr>
        </p:nvSpPr>
        <p:spPr>
          <a:xfrm>
            <a:off x="9315184" y="8982646"/>
            <a:ext cx="10664747" cy="1193115"/>
          </a:xfrm>
          <a:prstGeom prst="rect">
            <a:avLst/>
          </a:prstGeom>
        </p:spPr>
        <p:txBody>
          <a:bodyPr lIns="0" rIns="0" bIns="0">
            <a:normAutofit/>
          </a:bodyPr>
          <a:lstStyle>
            <a:lvl1pPr marL="0" indent="0" algn="l">
              <a:lnSpc>
                <a:spcPct val="120000"/>
              </a:lnSpc>
              <a:buNone/>
              <a:defRPr sz="4000" b="0" i="0" spc="-50" baseline="0">
                <a:solidFill>
                  <a:schemeClr val="accent1"/>
                </a:solidFill>
                <a:latin typeface="+mn-lt"/>
                <a:cs typeface="Roboto Regular"/>
              </a:defRPr>
            </a:lvl1pPr>
            <a:lvl2pPr marL="1087444" indent="0" algn="ctr">
              <a:buNone/>
              <a:defRPr>
                <a:solidFill>
                  <a:schemeClr val="tx1">
                    <a:tint val="75000"/>
                  </a:schemeClr>
                </a:solidFill>
              </a:defRPr>
            </a:lvl2pPr>
            <a:lvl3pPr marL="2174887" indent="0" algn="ctr">
              <a:buNone/>
              <a:defRPr>
                <a:solidFill>
                  <a:schemeClr val="tx1">
                    <a:tint val="75000"/>
                  </a:schemeClr>
                </a:solidFill>
              </a:defRPr>
            </a:lvl3pPr>
            <a:lvl4pPr marL="3262338" indent="0" algn="ctr">
              <a:buNone/>
              <a:defRPr>
                <a:solidFill>
                  <a:schemeClr val="tx1">
                    <a:tint val="75000"/>
                  </a:schemeClr>
                </a:solidFill>
              </a:defRPr>
            </a:lvl4pPr>
            <a:lvl5pPr marL="4349779" indent="0" algn="ctr">
              <a:buNone/>
              <a:defRPr>
                <a:solidFill>
                  <a:schemeClr val="tx1">
                    <a:tint val="75000"/>
                  </a:schemeClr>
                </a:solidFill>
              </a:defRPr>
            </a:lvl5pPr>
            <a:lvl6pPr marL="5437225" indent="0" algn="ctr">
              <a:buNone/>
              <a:defRPr>
                <a:solidFill>
                  <a:schemeClr val="tx1">
                    <a:tint val="75000"/>
                  </a:schemeClr>
                </a:solidFill>
              </a:defRPr>
            </a:lvl6pPr>
            <a:lvl7pPr marL="6524671" indent="0" algn="ctr">
              <a:buNone/>
              <a:defRPr>
                <a:solidFill>
                  <a:schemeClr val="tx1">
                    <a:tint val="75000"/>
                  </a:schemeClr>
                </a:solidFill>
              </a:defRPr>
            </a:lvl7pPr>
            <a:lvl8pPr marL="7612115" indent="0" algn="ctr">
              <a:buNone/>
              <a:defRPr>
                <a:solidFill>
                  <a:schemeClr val="tx1">
                    <a:tint val="75000"/>
                  </a:schemeClr>
                </a:solidFill>
              </a:defRPr>
            </a:lvl8pPr>
            <a:lvl9pPr marL="8699558" indent="0" algn="ctr">
              <a:buNone/>
              <a:defRPr>
                <a:solidFill>
                  <a:schemeClr val="tx1">
                    <a:tint val="75000"/>
                  </a:schemeClr>
                </a:solidFill>
              </a:defRPr>
            </a:lvl9pPr>
          </a:lstStyle>
          <a:p>
            <a:endParaRPr lang="en-US" dirty="0"/>
          </a:p>
        </p:txBody>
      </p:sp>
      <p:pic>
        <p:nvPicPr>
          <p:cNvPr id="12" name="Picture 11"/>
          <p:cNvPicPr>
            <a:picLocks noChangeAspect="1"/>
          </p:cNvPicPr>
          <p:nvPr userDrawn="1"/>
        </p:nvPicPr>
        <p:blipFill rotWithShape="1">
          <a:blip r:embed="rId3" cstate="email">
            <a:extLst>
              <a:ext uri="{28A0092B-C50C-407E-A947-70E740481C1C}">
                <a14:useLocalDpi xmlns:a14="http://schemas.microsoft.com/office/drawing/2010/main"/>
              </a:ext>
            </a:extLst>
          </a:blip>
          <a:srcRect t="37153" b="52461"/>
          <a:stretch/>
        </p:blipFill>
        <p:spPr>
          <a:xfrm>
            <a:off x="8909172" y="1347065"/>
            <a:ext cx="5440680" cy="731264"/>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47471"/>
            <a:ext cx="8752836" cy="13389607"/>
          </a:xfrm>
          <a:prstGeom prst="rect">
            <a:avLst/>
          </a:prstGeom>
        </p:spPr>
      </p:pic>
      <p:pic>
        <p:nvPicPr>
          <p:cNvPr id="8" name="Picture 7"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7515" r="56831"/>
          <a:stretch/>
        </p:blipFill>
        <p:spPr>
          <a:xfrm>
            <a:off x="18438772" y="0"/>
            <a:ext cx="5997877" cy="5581159"/>
          </a:xfrm>
          <a:prstGeom prst="rect">
            <a:avLst/>
          </a:prstGeom>
        </p:spPr>
      </p:pic>
      <p:sp>
        <p:nvSpPr>
          <p:cNvPr id="15" name="Rectangle 14"/>
          <p:cNvSpPr/>
          <p:nvPr userDrawn="1"/>
        </p:nvSpPr>
        <p:spPr>
          <a:xfrm>
            <a:off x="-26572" y="-1"/>
            <a:ext cx="24463221" cy="3474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Tree>
    <p:extLst>
      <p:ext uri="{BB962C8B-B14F-4D97-AF65-F5344CB8AC3E}">
        <p14:creationId xmlns:p14="http://schemas.microsoft.com/office/powerpoint/2010/main" val="359474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88921"/>
            <a:ext cx="773156" cy="385762"/>
          </a:xfrm>
          <a:prstGeom prst="rect">
            <a:avLst/>
          </a:prstGeom>
        </p:spPr>
        <p:txBody>
          <a:bodyPr/>
          <a:lstStyle/>
          <a:p>
            <a:fld id="{DBE3E345-DE5E-4044-8635-14DAD031CBDE}" type="slidenum">
              <a:rPr lang="en-US" smtClean="0"/>
              <a:pPr/>
              <a:t>‹#›</a:t>
            </a:fld>
            <a:endParaRPr lang="en-US" dirty="0"/>
          </a:p>
        </p:txBody>
      </p:sp>
      <p:sp>
        <p:nvSpPr>
          <p:cNvPr id="9" name="Rectangle 8"/>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12"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3" name="Text Placeholder 12"/>
          <p:cNvSpPr>
            <a:spLocks noGrp="1"/>
          </p:cNvSpPr>
          <p:nvPr>
            <p:ph type="body" sz="quarter" idx="11"/>
          </p:nvPr>
        </p:nvSpPr>
        <p:spPr>
          <a:xfrm>
            <a:off x="6723632" y="2297283"/>
            <a:ext cx="16042706" cy="9562929"/>
          </a:xfrm>
          <a:prstGeom prst="rect">
            <a:avLst/>
          </a:prstGeom>
        </p:spPr>
        <p:txBody>
          <a:bodyPr vert="horz"/>
          <a:lstStyle>
            <a:lvl1pPr algn="l">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7" name="Text Placeholder 16"/>
          <p:cNvSpPr>
            <a:spLocks noGrp="1"/>
          </p:cNvSpPr>
          <p:nvPr>
            <p:ph type="body" sz="quarter" idx="12" hasCustomPrompt="1"/>
          </p:nvPr>
        </p:nvSpPr>
        <p:spPr>
          <a:xfrm>
            <a:off x="6723063" y="12770244"/>
            <a:ext cx="15128875" cy="385762"/>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0184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2"/>
            <a:ext cx="16042706" cy="8199499"/>
          </a:xfrm>
          <a:prstGeom prst="rect">
            <a:avLst/>
          </a:prstGeom>
        </p:spPr>
        <p:txBody>
          <a:bodyPr vert="horz"/>
          <a:lstStyle>
            <a:lvl1pPr algn="l">
              <a:spcBef>
                <a:spcPts val="1200"/>
              </a:spcBef>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400326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839987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12"/>
          <p:cNvSpPr>
            <a:spLocks noGrp="1"/>
          </p:cNvSpPr>
          <p:nvPr>
            <p:ph type="body" sz="quarter" idx="12"/>
          </p:nvPr>
        </p:nvSpPr>
        <p:spPr>
          <a:xfrm>
            <a:off x="15109496"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374359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2"/>
          <p:cNvSpPr>
            <a:spLocks noGrp="1"/>
          </p:cNvSpPr>
          <p:nvPr>
            <p:ph type="body" sz="quarter" idx="12"/>
          </p:nvPr>
        </p:nvSpPr>
        <p:spPr>
          <a:xfrm>
            <a:off x="15109496"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3"/>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44731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Text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12" name="Picture Placeholder 11"/>
          <p:cNvSpPr>
            <a:spLocks noGrp="1"/>
          </p:cNvSpPr>
          <p:nvPr>
            <p:ph type="pic" sz="quarter" idx="12"/>
          </p:nvPr>
        </p:nvSpPr>
        <p:spPr>
          <a:xfrm>
            <a:off x="14960600" y="2297112"/>
            <a:ext cx="7769225" cy="9563100"/>
          </a:xfrm>
          <a:prstGeom prst="rect">
            <a:avLst/>
          </a:prstGeom>
        </p:spPr>
        <p:txBody>
          <a:bodyPr vert="horz"/>
          <a:lstStyle/>
          <a:p>
            <a:endParaRPr lang="en-US" dirty="0"/>
          </a:p>
        </p:txBody>
      </p:sp>
    </p:spTree>
    <p:extLst>
      <p:ext uri="{BB962C8B-B14F-4D97-AF65-F5344CB8AC3E}">
        <p14:creationId xmlns:p14="http://schemas.microsoft.com/office/powerpoint/2010/main" val="31874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9" name="Picture Placeholder 11"/>
          <p:cNvSpPr>
            <a:spLocks noGrp="1"/>
          </p:cNvSpPr>
          <p:nvPr>
            <p:ph type="pic" sz="quarter" idx="12"/>
          </p:nvPr>
        </p:nvSpPr>
        <p:spPr>
          <a:xfrm>
            <a:off x="6723632" y="2297112"/>
            <a:ext cx="16006193" cy="9563100"/>
          </a:xfrm>
          <a:prstGeom prst="rect">
            <a:avLst/>
          </a:prstGeom>
        </p:spPr>
        <p:txBody>
          <a:bodyPr vert="horz"/>
          <a:lstStyle/>
          <a:p>
            <a:endParaRPr lang="en-US" dirty="0"/>
          </a:p>
        </p:txBody>
      </p:sp>
    </p:spTree>
    <p:extLst>
      <p:ext uri="{BB962C8B-B14F-4D97-AF65-F5344CB8AC3E}">
        <p14:creationId xmlns:p14="http://schemas.microsoft.com/office/powerpoint/2010/main" val="350794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Subtitle + Char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8"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4800"/>
            </a:lvl1pPr>
          </a:lstStyle>
          <a:p>
            <a:pPr lvl="0"/>
            <a:r>
              <a:rPr lang="en-US" dirty="0"/>
              <a:t>Click to edit Master text styles</a:t>
            </a:r>
          </a:p>
        </p:txBody>
      </p:sp>
      <p:sp>
        <p:nvSpPr>
          <p:cNvPr id="10" name="Chart Placeholder 9"/>
          <p:cNvSpPr>
            <a:spLocks noGrp="1"/>
          </p:cNvSpPr>
          <p:nvPr>
            <p:ph type="chart" sz="quarter" idx="13"/>
          </p:nvPr>
        </p:nvSpPr>
        <p:spPr>
          <a:xfrm>
            <a:off x="6723063" y="3660713"/>
            <a:ext cx="16043275" cy="8572562"/>
          </a:xfrm>
          <a:prstGeom prst="rect">
            <a:avLst/>
          </a:prstGeom>
        </p:spPr>
        <p:txBody>
          <a:bodyPr vert="horz"/>
          <a:lstStyle/>
          <a:p>
            <a:endParaRPr lang="en-US" dirty="0"/>
          </a:p>
        </p:txBody>
      </p:sp>
    </p:spTree>
    <p:extLst>
      <p:ext uri="{BB962C8B-B14F-4D97-AF65-F5344CB8AC3E}">
        <p14:creationId xmlns:p14="http://schemas.microsoft.com/office/powerpoint/2010/main" val="384758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able">
    <p:spTree>
      <p:nvGrpSpPr>
        <p:cNvPr id="1" name=""/>
        <p:cNvGrpSpPr/>
        <p:nvPr/>
      </p:nvGrpSpPr>
      <p:grpSpPr>
        <a:xfrm>
          <a:off x="0" y="0"/>
          <a:ext cx="0" cy="0"/>
          <a:chOff x="0" y="0"/>
          <a:chExt cx="0" cy="0"/>
        </a:xfrm>
      </p:grpSpPr>
      <p:sp>
        <p:nvSpPr>
          <p:cNvPr id="9" name="Table Placeholder 8"/>
          <p:cNvSpPr>
            <a:spLocks noGrp="1"/>
          </p:cNvSpPr>
          <p:nvPr>
            <p:ph type="tbl" sz="quarter" idx="14"/>
          </p:nvPr>
        </p:nvSpPr>
        <p:spPr>
          <a:xfrm>
            <a:off x="6723063" y="2744788"/>
            <a:ext cx="16043275" cy="9488487"/>
          </a:xfrm>
          <a:prstGeom prst="rect">
            <a:avLst/>
          </a:prstGeom>
        </p:spPr>
        <p:txBody>
          <a:bodyPr vert="horz"/>
          <a:lstStyle/>
          <a:p>
            <a:endParaRPr lang="en-US" dirty="0"/>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08089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4" name="Rectangle 3"/>
          <p:cNvSpPr/>
          <p:nvPr userDrawn="1"/>
        </p:nvSpPr>
        <p:spPr>
          <a:xfrm>
            <a:off x="0" y="0"/>
            <a:ext cx="7546218"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8"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
        <p:nvSpPr>
          <p:cNvPr id="9" name="Title 6"/>
          <p:cNvSpPr txBox="1">
            <a:spLocks/>
          </p:cNvSpPr>
          <p:nvPr userDrawn="1"/>
        </p:nvSpPr>
        <p:spPr>
          <a:xfrm>
            <a:off x="638452" y="475007"/>
            <a:ext cx="4758871" cy="1079069"/>
          </a:xfrm>
          <a:prstGeom prst="rect">
            <a:avLst/>
          </a:prstGeom>
        </p:spPr>
        <p:txBody>
          <a:bodyPr vert="horz" lIns="0" tIns="108745" rIns="0" bIns="0" rtlCol="0" anchor="t" anchorCtr="0">
            <a:noAutofit/>
          </a:bodyPr>
          <a:lstStyle>
            <a:lvl1pPr algn="ctr" defTabSz="1087444" rtl="0" eaLnBrk="1" latinLnBrk="0" hangingPunct="1">
              <a:spcBef>
                <a:spcPct val="0"/>
              </a:spcBef>
              <a:buNone/>
              <a:defRPr sz="6000" b="0" i="0" kern="1200">
                <a:solidFill>
                  <a:schemeClr val="bg2"/>
                </a:solidFill>
                <a:latin typeface="Roboto Light" charset="0"/>
                <a:ea typeface="+mj-ea"/>
                <a:cs typeface="Roboto Light" charset="0"/>
              </a:defRPr>
            </a:lvl1pPr>
          </a:lstStyle>
          <a:p>
            <a:pPr algn="l">
              <a:lnSpc>
                <a:spcPct val="90000"/>
              </a:lnSpc>
            </a:pPr>
            <a:r>
              <a:rPr lang="en-US" sz="4000" cap="all" dirty="0">
                <a:solidFill>
                  <a:schemeClr val="bg1"/>
                </a:solidFill>
                <a:latin typeface="Calibri"/>
              </a:rPr>
              <a:t>Customer Story</a:t>
            </a:r>
          </a:p>
        </p:txBody>
      </p:sp>
      <p:sp>
        <p:nvSpPr>
          <p:cNvPr id="10" name="Text Placeholder 12"/>
          <p:cNvSpPr>
            <a:spLocks noGrp="1"/>
          </p:cNvSpPr>
          <p:nvPr>
            <p:ph type="body" sz="quarter" idx="11"/>
          </p:nvPr>
        </p:nvSpPr>
        <p:spPr>
          <a:xfrm>
            <a:off x="8572630" y="3660712"/>
            <a:ext cx="14193707" cy="8199499"/>
          </a:xfrm>
          <a:prstGeom prst="rect">
            <a:avLst/>
          </a:prstGeom>
        </p:spPr>
        <p:txBody>
          <a:bodyPr vert="horz"/>
          <a:lstStyle>
            <a:lvl1pPr algn="l">
              <a:defRPr sz="44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1" name="Text Placeholder 8"/>
          <p:cNvSpPr>
            <a:spLocks noGrp="1"/>
          </p:cNvSpPr>
          <p:nvPr>
            <p:ph type="body" sz="quarter" idx="13"/>
          </p:nvPr>
        </p:nvSpPr>
        <p:spPr>
          <a:xfrm>
            <a:off x="8572631" y="2092655"/>
            <a:ext cx="14193707" cy="1138484"/>
          </a:xfrm>
          <a:prstGeom prst="rect">
            <a:avLst/>
          </a:prstGeom>
        </p:spPr>
        <p:txBody>
          <a:bodyPr vert="horz"/>
          <a:lstStyle>
            <a:lvl1pPr marL="0" indent="0">
              <a:buNone/>
              <a:defRPr sz="4800"/>
            </a:lvl1pPr>
          </a:lstStyle>
          <a:p>
            <a:pPr lvl="0"/>
            <a:r>
              <a:rPr lang="en-US" dirty="0"/>
              <a:t>Click to edit Master text styles</a:t>
            </a:r>
          </a:p>
        </p:txBody>
      </p:sp>
      <p:sp>
        <p:nvSpPr>
          <p:cNvPr id="17" name="Picture Placeholder 16"/>
          <p:cNvSpPr>
            <a:spLocks noGrp="1"/>
          </p:cNvSpPr>
          <p:nvPr>
            <p:ph type="pic" sz="quarter" idx="14"/>
          </p:nvPr>
        </p:nvSpPr>
        <p:spPr>
          <a:xfrm>
            <a:off x="558800" y="5341652"/>
            <a:ext cx="6296025" cy="3305847"/>
          </a:xfrm>
          <a:prstGeom prst="rect">
            <a:avLst/>
          </a:prstGeom>
        </p:spPr>
        <p:txBody>
          <a:bodyPr vert="horz"/>
          <a:lstStyle>
            <a:lvl1pPr>
              <a:defRPr>
                <a:solidFill>
                  <a:srgbClr val="FFFFFF"/>
                </a:solidFill>
              </a:defRPr>
            </a:lvl1pPr>
          </a:lstStyle>
          <a:p>
            <a:endParaRPr lang="en-US" dirty="0"/>
          </a:p>
        </p:txBody>
      </p:sp>
      <p:sp>
        <p:nvSpPr>
          <p:cNvPr id="19" name="Text Placeholder 18"/>
          <p:cNvSpPr>
            <a:spLocks noGrp="1"/>
          </p:cNvSpPr>
          <p:nvPr>
            <p:ph type="body" sz="quarter" idx="15"/>
          </p:nvPr>
        </p:nvSpPr>
        <p:spPr>
          <a:xfrm>
            <a:off x="558800" y="8834427"/>
            <a:ext cx="6296025" cy="1101725"/>
          </a:xfrm>
          <a:prstGeom prst="rect">
            <a:avLst/>
          </a:prstGeom>
        </p:spPr>
        <p:txBody>
          <a:bodyPr vert="horz"/>
          <a:lstStyle>
            <a:lvl1pPr marL="0" indent="0" algn="l">
              <a:buNone/>
              <a:defRPr sz="3200">
                <a:solidFill>
                  <a:srgbClr val="FFFFFF"/>
                </a:solidFill>
              </a:defRPr>
            </a:lvl1pPr>
            <a:lvl2pPr algn="l">
              <a:defRPr/>
            </a:lvl2pPr>
            <a:lvl3pPr algn="l">
              <a:defRPr/>
            </a:lvl3pPr>
            <a:lvl4pPr marL="3719538" indent="-457200" algn="l">
              <a:buFont typeface="Arial"/>
              <a:buChar char="•"/>
              <a:defRPr/>
            </a:lvl4pPr>
            <a:lvl5pPr marL="4806979" indent="-457200" algn="l">
              <a:buFont typeface="Arial"/>
              <a:buChar char="•"/>
              <a:defRPr/>
            </a:lvl5pPr>
          </a:lstStyle>
          <a:p>
            <a:pPr lvl="0"/>
            <a:r>
              <a:rPr lang="en-US" dirty="0"/>
              <a:t>Click to edit Master text styles</a:t>
            </a:r>
          </a:p>
        </p:txBody>
      </p:sp>
      <p:cxnSp>
        <p:nvCxnSpPr>
          <p:cNvPr id="20" name="Straight Connector 19"/>
          <p:cNvCxnSpPr/>
          <p:nvPr userDrawn="1"/>
        </p:nvCxnSpPr>
        <p:spPr>
          <a:xfrm>
            <a:off x="8572631" y="3416559"/>
            <a:ext cx="14193707" cy="0"/>
          </a:xfrm>
          <a:prstGeom prst="line">
            <a:avLst/>
          </a:prstGeom>
          <a:ln>
            <a:solidFill>
              <a:schemeClr val="bg1">
                <a:lumMod val="85000"/>
              </a:schemeClr>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933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nly (Lighter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46741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Picture (White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4" y="12791862"/>
            <a:ext cx="2626257" cy="320679"/>
          </a:xfrm>
          <a:prstGeom prst="rect">
            <a:avLst/>
          </a:prstGeom>
        </p:spPr>
      </p:pic>
      <p:sp>
        <p:nvSpPr>
          <p:cNvPr id="7"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lvl1pPr>
              <a:defRPr>
                <a:solidFill>
                  <a:schemeClr val="tx1"/>
                </a:solidFill>
              </a:defRPr>
            </a:lvl1pPr>
          </a:lstStyle>
          <a:p>
            <a:r>
              <a:rPr lang="en-US" dirty="0"/>
              <a:t>Click to edit Master title style</a:t>
            </a:r>
          </a:p>
        </p:txBody>
      </p:sp>
      <p:sp>
        <p:nvSpPr>
          <p:cNvPr id="9" name="Picture Placeholder 8"/>
          <p:cNvSpPr>
            <a:spLocks noGrp="1"/>
          </p:cNvSpPr>
          <p:nvPr>
            <p:ph type="pic" sz="quarter" idx="11"/>
          </p:nvPr>
        </p:nvSpPr>
        <p:spPr>
          <a:xfrm>
            <a:off x="5715000" y="0"/>
            <a:ext cx="18672175" cy="13716000"/>
          </a:xfrm>
          <a:prstGeom prst="rect">
            <a:avLst/>
          </a:prstGeom>
        </p:spPr>
        <p:txBody>
          <a:bodyPr vert="horz"/>
          <a:lstStyle/>
          <a:p>
            <a:endParaRPr lang="en-US" dirty="0"/>
          </a:p>
        </p:txBody>
      </p:sp>
    </p:spTree>
    <p:extLst>
      <p:ext uri="{BB962C8B-B14F-4D97-AF65-F5344CB8AC3E}">
        <p14:creationId xmlns:p14="http://schemas.microsoft.com/office/powerpoint/2010/main" val="184089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 Sec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5" name="Title 1"/>
          <p:cNvSpPr>
            <a:spLocks noGrp="1"/>
          </p:cNvSpPr>
          <p:nvPr>
            <p:ph type="ctrTitle"/>
          </p:nvPr>
        </p:nvSpPr>
        <p:spPr>
          <a:xfrm>
            <a:off x="3658077" y="2092138"/>
            <a:ext cx="17071022" cy="1381803"/>
          </a:xfrm>
          <a:prstGeom prst="rect">
            <a:avLst/>
          </a:prstGeom>
        </p:spPr>
        <p:txBody>
          <a:bodyPr/>
          <a:lstStyle>
            <a:lvl1pPr>
              <a:defRPr sz="8000" cap="none"/>
            </a:lvl1pPr>
          </a:lstStyle>
          <a:p>
            <a:pPr algn="ctr"/>
            <a:endParaRPr lang="en-US" sz="9600" b="0" dirty="0">
              <a:solidFill>
                <a:schemeClr val="bg1"/>
              </a:solidFill>
              <a:latin typeface="Calibri"/>
            </a:endParaRPr>
          </a:p>
        </p:txBody>
      </p:sp>
      <p:sp>
        <p:nvSpPr>
          <p:cNvPr id="6" name="Subtitle 3"/>
          <p:cNvSpPr>
            <a:spLocks noGrp="1"/>
          </p:cNvSpPr>
          <p:nvPr>
            <p:ph type="subTitle" idx="1"/>
          </p:nvPr>
        </p:nvSpPr>
        <p:spPr>
          <a:xfrm>
            <a:off x="3658076" y="3719726"/>
            <a:ext cx="17071023" cy="1455229"/>
          </a:xfrm>
          <a:prstGeom prst="rect">
            <a:avLst/>
          </a:prstGeom>
        </p:spPr>
        <p:txBody>
          <a:bodyPr/>
          <a:lstStyle>
            <a:lvl1pPr marL="0" indent="0" algn="ctr">
              <a:buNone/>
              <a:defRPr sz="5400"/>
            </a:lvl1pPr>
          </a:lstStyle>
          <a:p>
            <a:pPr algn="ctr"/>
            <a:endParaRPr lang="en-US" sz="6600" dirty="0">
              <a:solidFill>
                <a:srgbClr val="FFFFFF"/>
              </a:solidFill>
              <a:latin typeface="Calibri"/>
            </a:endParaRPr>
          </a:p>
        </p:txBody>
      </p:sp>
      <p:pic>
        <p:nvPicPr>
          <p:cNvPr id="7" name="Picture Placeholder 20"/>
          <p:cNvPicPr>
            <a:picLocks noChangeAspect="1"/>
          </p:cNvPicPr>
          <p:nvPr userDrawn="1"/>
        </p:nvPicPr>
        <p:blipFill>
          <a:blip r:embed="rId2"/>
          <a:stretch>
            <a:fillRect/>
          </a:stretch>
        </p:blipFill>
        <p:spPr>
          <a:xfrm>
            <a:off x="9653587" y="8897790"/>
            <a:ext cx="5080000" cy="2540000"/>
          </a:xfrm>
          <a:prstGeom prst="ellipse">
            <a:avLst/>
          </a:prstGeom>
        </p:spPr>
      </p:pic>
      <p:sp>
        <p:nvSpPr>
          <p:cNvPr id="8" name="Text Placeholder 16"/>
          <p:cNvSpPr txBox="1">
            <a:spLocks/>
          </p:cNvSpPr>
          <p:nvPr userDrawn="1"/>
        </p:nvSpPr>
        <p:spPr>
          <a:xfrm>
            <a:off x="4759089"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3379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23167816" y="12712700"/>
            <a:ext cx="773156" cy="730250"/>
          </a:xfrm>
          <a:prstGeom prst="rect">
            <a:avLst/>
          </a:prstGeom>
        </p:spPr>
        <p:txBody>
          <a:bodyPr vert="horz" lIns="91440" tIns="45720" rIns="91440" bIns="45720" rtlCol="0" anchor="ctr"/>
          <a:lstStyle>
            <a:lvl1pPr algn="r">
              <a:defRPr sz="1800">
                <a:solidFill>
                  <a:schemeClr val="tx1">
                    <a:tint val="75000"/>
                  </a:schemeClr>
                </a:solidFill>
                <a:latin typeface="Roboto"/>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306906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acbook">
    <p:spTree>
      <p:nvGrpSpPr>
        <p:cNvPr id="1" name=""/>
        <p:cNvGrpSpPr/>
        <p:nvPr/>
      </p:nvGrpSpPr>
      <p:grpSpPr>
        <a:xfrm>
          <a:off x="0" y="0"/>
          <a:ext cx="0" cy="0"/>
          <a:chOff x="0" y="0"/>
          <a:chExt cx="0" cy="0"/>
        </a:xfrm>
      </p:grpSpPr>
      <p:sp>
        <p:nvSpPr>
          <p:cNvPr id="7" name="Picture Placeholder 2"/>
          <p:cNvSpPr>
            <a:spLocks noGrp="1"/>
          </p:cNvSpPr>
          <p:nvPr>
            <p:ph type="pic" sz="quarter" idx="13"/>
          </p:nvPr>
        </p:nvSpPr>
        <p:spPr>
          <a:xfrm>
            <a:off x="8216900" y="3779838"/>
            <a:ext cx="7918450" cy="4987925"/>
          </a:xfrm>
          <a:prstGeom prst="rect">
            <a:avLst/>
          </a:prstGeom>
        </p:spPr>
        <p:txBody>
          <a:bodyPr/>
          <a:lstStyle/>
          <a:p>
            <a:endParaRPr lang="en-US" dirty="0"/>
          </a:p>
        </p:txBody>
      </p:sp>
    </p:spTree>
    <p:extLst>
      <p:ext uri="{BB962C8B-B14F-4D97-AF65-F5344CB8AC3E}">
        <p14:creationId xmlns:p14="http://schemas.microsoft.com/office/powerpoint/2010/main" val="417787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One Project Sample">
    <p:spTree>
      <p:nvGrpSpPr>
        <p:cNvPr id="1" name=""/>
        <p:cNvGrpSpPr/>
        <p:nvPr/>
      </p:nvGrpSpPr>
      <p:grpSpPr>
        <a:xfrm>
          <a:off x="0" y="0"/>
          <a:ext cx="0" cy="0"/>
          <a:chOff x="0" y="0"/>
          <a:chExt cx="0" cy="0"/>
        </a:xfrm>
      </p:grpSpPr>
      <p:sp>
        <p:nvSpPr>
          <p:cNvPr id="17" name="Picture Placeholder 12"/>
          <p:cNvSpPr>
            <a:spLocks noGrp="1"/>
          </p:cNvSpPr>
          <p:nvPr>
            <p:ph type="pic" sz="quarter" idx="14"/>
          </p:nvPr>
        </p:nvSpPr>
        <p:spPr>
          <a:xfrm>
            <a:off x="2340185" y="3706854"/>
            <a:ext cx="5882547" cy="7777029"/>
          </a:xfrm>
          <a:prstGeom prst="rect">
            <a:avLst/>
          </a:prstGeom>
        </p:spPr>
        <p:txBody>
          <a:bodyPr>
            <a:normAutofit/>
          </a:bodyPr>
          <a:lstStyle>
            <a:lvl1pPr>
              <a:defRPr sz="2800"/>
            </a:lvl1pPr>
          </a:lstStyle>
          <a:p>
            <a:endParaRPr lang="en-US" dirty="0"/>
          </a:p>
        </p:txBody>
      </p:sp>
    </p:spTree>
    <p:extLst>
      <p:ext uri="{BB962C8B-B14F-4D97-AF65-F5344CB8AC3E}">
        <p14:creationId xmlns:p14="http://schemas.microsoft.com/office/powerpoint/2010/main" val="414082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S w Color">
    <p:spTree>
      <p:nvGrpSpPr>
        <p:cNvPr id="1" name=""/>
        <p:cNvGrpSpPr/>
        <p:nvPr/>
      </p:nvGrpSpPr>
      <p:grpSpPr>
        <a:xfrm>
          <a:off x="0" y="0"/>
          <a:ext cx="0" cy="0"/>
          <a:chOff x="0" y="0"/>
          <a:chExt cx="0" cy="0"/>
        </a:xfrm>
      </p:grpSpPr>
      <p:sp>
        <p:nvSpPr>
          <p:cNvPr id="11" name="Title 1"/>
          <p:cNvSpPr>
            <a:spLocks noGrp="1"/>
          </p:cNvSpPr>
          <p:nvPr>
            <p:ph type="ctrTitle"/>
          </p:nvPr>
        </p:nvSpPr>
        <p:spPr>
          <a:xfrm>
            <a:off x="1829038" y="567771"/>
            <a:ext cx="20729099" cy="1133518"/>
          </a:xfrm>
          <a:prstGeom prst="rect">
            <a:avLst/>
          </a:prstGeom>
        </p:spPr>
        <p:txBody>
          <a:bodyPr>
            <a:noAutofit/>
          </a:bodyPr>
          <a:lstStyle/>
          <a:p>
            <a:endParaRPr lang="en-US" dirty="0">
              <a:solidFill>
                <a:schemeClr val="bg2"/>
              </a:solidFill>
            </a:endParaRPr>
          </a:p>
        </p:txBody>
      </p:sp>
      <p:sp>
        <p:nvSpPr>
          <p:cNvPr id="12"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3"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5" name="Subtitle 2"/>
          <p:cNvSpPr>
            <a:spLocks noGrp="1"/>
          </p:cNvSpPr>
          <p:nvPr>
            <p:ph type="subTitle" idx="1"/>
          </p:nvPr>
        </p:nvSpPr>
        <p:spPr>
          <a:xfrm>
            <a:off x="1852918" y="1433050"/>
            <a:ext cx="20655938" cy="1075881"/>
          </a:xfrm>
          <a:prstGeom prst="rect">
            <a:avLst/>
          </a:prstGeom>
        </p:spPr>
        <p:txBody>
          <a:bodyPr>
            <a:noAutofit/>
          </a:bodyPr>
          <a:lstStyle>
            <a:lvl1pPr>
              <a:defRPr sz="3100"/>
            </a:lvl1pPr>
          </a:lstStyle>
          <a:p>
            <a:endParaRPr lang="en-US" dirty="0"/>
          </a:p>
        </p:txBody>
      </p:sp>
    </p:spTree>
    <p:extLst>
      <p:ext uri="{BB962C8B-B14F-4D97-AF65-F5344CB8AC3E}">
        <p14:creationId xmlns:p14="http://schemas.microsoft.com/office/powerpoint/2010/main" val="166045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9781570" y="1585465"/>
            <a:ext cx="4824036" cy="4824038"/>
          </a:xfrm>
          <a:prstGeom prst="ellipse">
            <a:avLst/>
          </a:prstGeom>
        </p:spPr>
        <p:txBody>
          <a:bodyPr/>
          <a:lstStyle/>
          <a:p>
            <a:r>
              <a:rPr lang="en-US" dirty="0"/>
              <a:t>Drag and Drop</a:t>
            </a:r>
          </a:p>
        </p:txBody>
      </p:sp>
      <p:sp>
        <p:nvSpPr>
          <p:cNvPr id="7" name="Title 1"/>
          <p:cNvSpPr>
            <a:spLocks noGrp="1"/>
          </p:cNvSpPr>
          <p:nvPr>
            <p:ph type="ctrTitle"/>
          </p:nvPr>
        </p:nvSpPr>
        <p:spPr>
          <a:xfrm>
            <a:off x="4759089" y="6809613"/>
            <a:ext cx="14868997" cy="1190422"/>
          </a:xfrm>
          <a:prstGeom prst="rect">
            <a:avLst/>
          </a:prstGeom>
        </p:spPr>
        <p:txBody>
          <a:bodyPr>
            <a:noAutofit/>
          </a:bodyPr>
          <a:lstStyle/>
          <a:p>
            <a:endParaRPr lang="en-US" dirty="0">
              <a:solidFill>
                <a:schemeClr val="bg2"/>
              </a:solidFill>
            </a:endParaRPr>
          </a:p>
        </p:txBody>
      </p:sp>
      <p:sp>
        <p:nvSpPr>
          <p:cNvPr id="9" name="Subtitle 2"/>
          <p:cNvSpPr>
            <a:spLocks noGrp="1"/>
          </p:cNvSpPr>
          <p:nvPr>
            <p:ph type="subTitle" idx="1"/>
          </p:nvPr>
        </p:nvSpPr>
        <p:spPr>
          <a:xfrm>
            <a:off x="3658076" y="8638230"/>
            <a:ext cx="17071023" cy="2790560"/>
          </a:xfrm>
          <a:prstGeom prst="rect">
            <a:avLst/>
          </a:prstGeom>
        </p:spPr>
        <p:txBody>
          <a:bodyPr>
            <a:noAutofit/>
          </a:bodyPr>
          <a:lstStyle/>
          <a:p>
            <a:endParaRPr lang="en-US" dirty="0"/>
          </a:p>
        </p:txBody>
      </p:sp>
    </p:spTree>
    <p:extLst>
      <p:ext uri="{BB962C8B-B14F-4D97-AF65-F5344CB8AC3E}">
        <p14:creationId xmlns:p14="http://schemas.microsoft.com/office/powerpoint/2010/main" val="24482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lide Number Placeholder 2"/>
          <p:cNvSpPr>
            <a:spLocks noGrp="1"/>
          </p:cNvSpPr>
          <p:nvPr>
            <p:ph type="sldNum" sz="quarter" idx="4"/>
          </p:nvPr>
        </p:nvSpPr>
        <p:spPr>
          <a:xfrm>
            <a:off x="23167816" y="12788921"/>
            <a:ext cx="773156" cy="385762"/>
          </a:xfrm>
          <a:prstGeom prst="rect">
            <a:avLst/>
          </a:prstGeom>
        </p:spPr>
        <p:txBody>
          <a:bodyPr/>
          <a:lstStyle>
            <a:lvl1pPr algn="r">
              <a:defRPr sz="2000">
                <a:solidFill>
                  <a:schemeClr val="accent6"/>
                </a:solidFill>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4025151764"/>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72" r:id="rId3"/>
    <p:sldLayoutId id="2147483673" r:id="rId4"/>
    <p:sldLayoutId id="2147483674" r:id="rId5"/>
    <p:sldLayoutId id="2147483675" r:id="rId6"/>
    <p:sldLayoutId id="2147483677" r:id="rId7"/>
    <p:sldLayoutId id="2147483678" r:id="rId8"/>
    <p:sldLayoutId id="2147483679" r:id="rId9"/>
    <p:sldLayoutId id="2147483680" r:id="rId10"/>
    <p:sldLayoutId id="2147483681" r:id="rId11"/>
    <p:sldLayoutId id="2147483683" r:id="rId12"/>
    <p:sldLayoutId id="2147483682" r:id="rId13"/>
    <p:sldLayoutId id="2147483676" r:id="rId14"/>
    <p:sldLayoutId id="2147483665" r:id="rId15"/>
    <p:sldLayoutId id="2147483667" r:id="rId16"/>
    <p:sldLayoutId id="2147483668" r:id="rId17"/>
    <p:sldLayoutId id="2147483669" r:id="rId18"/>
    <p:sldLayoutId id="2147483670" r:id="rId19"/>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dt="0"/>
  <p:txStyles>
    <p:titleStyle>
      <a:lvl1pPr algn="l" defTabSz="1087444" rtl="0" eaLnBrk="1" latinLnBrk="0" hangingPunct="1">
        <a:lnSpc>
          <a:spcPct val="90000"/>
        </a:lnSpc>
        <a:spcBef>
          <a:spcPct val="0"/>
        </a:spcBef>
        <a:buNone/>
        <a:defRPr sz="6000" b="0" i="0" kern="1200" cap="all" spc="-100" baseline="0">
          <a:solidFill>
            <a:schemeClr val="bg1"/>
          </a:solidFill>
          <a:latin typeface="+mj-lt"/>
          <a:ea typeface="+mj-ea"/>
          <a:cs typeface="Roboto Light" charset="0"/>
        </a:defRPr>
      </a:lvl1pPr>
    </p:titleStyle>
    <p:body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app50.stringsend.com/app50"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9294017" y="3915591"/>
            <a:ext cx="14211442" cy="3763743"/>
          </a:xfrm>
        </p:spPr>
        <p:txBody>
          <a:bodyPr>
            <a:normAutofit/>
          </a:bodyPr>
          <a:lstStyle/>
          <a:p>
            <a:r>
              <a:rPr lang="en-US" sz="6000" dirty="0"/>
              <a:t>Sample Code Guide – Unwrap and Unprotect </a:t>
            </a:r>
            <a:r>
              <a:rPr lang="en-IN" sz="6000" dirty="0"/>
              <a:t>in EA Context</a:t>
            </a:r>
            <a:endParaRPr lang="en-US" sz="2400" dirty="0"/>
          </a:p>
        </p:txBody>
      </p:sp>
      <p:sp>
        <p:nvSpPr>
          <p:cNvPr id="2" name="Rectangle 1">
            <a:extLst>
              <a:ext uri="{FF2B5EF4-FFF2-40B4-BE49-F238E27FC236}">
                <a16:creationId xmlns:a16="http://schemas.microsoft.com/office/drawing/2014/main" id="{75E45598-1ECE-4F1E-947A-22A9641F6468}"/>
              </a:ext>
            </a:extLst>
          </p:cNvPr>
          <p:cNvSpPr/>
          <p:nvPr/>
        </p:nvSpPr>
        <p:spPr>
          <a:xfrm>
            <a:off x="9294017" y="10392400"/>
            <a:ext cx="12192000" cy="1446550"/>
          </a:xfrm>
          <a:prstGeom prst="rect">
            <a:avLst/>
          </a:prstGeom>
        </p:spPr>
        <p:txBody>
          <a:bodyPr>
            <a:spAutoFit/>
          </a:bodyPr>
          <a:lstStyle/>
          <a:p>
            <a:r>
              <a:rPr lang="en-US" sz="4400" dirty="0">
                <a:solidFill>
                  <a:schemeClr val="tx2"/>
                </a:solidFill>
              </a:rPr>
              <a:t>How to run the Sample Java Code using Enterprise Policy Server</a:t>
            </a:r>
            <a:endParaRPr lang="en-IN" sz="4400" dirty="0">
              <a:solidFill>
                <a:schemeClr val="tx2"/>
              </a:solidFill>
            </a:endParaRPr>
          </a:p>
        </p:txBody>
      </p:sp>
    </p:spTree>
    <p:extLst>
      <p:ext uri="{BB962C8B-B14F-4D97-AF65-F5344CB8AC3E}">
        <p14:creationId xmlns:p14="http://schemas.microsoft.com/office/powerpoint/2010/main" val="577110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4E9BB6-8B9E-47B2-9A72-8C1AC9C7FAC5}"/>
              </a:ext>
            </a:extLst>
          </p:cNvPr>
          <p:cNvSpPr>
            <a:spLocks noGrp="1"/>
          </p:cNvSpPr>
          <p:nvPr>
            <p:ph type="sldNum" sz="quarter" idx="10"/>
          </p:nvPr>
        </p:nvSpPr>
        <p:spPr/>
        <p:txBody>
          <a:bodyPr/>
          <a:lstStyle/>
          <a:p>
            <a:fld id="{DBE3E345-DE5E-4044-8635-14DAD031CBDE}" type="slidenum">
              <a:rPr lang="en-US" smtClean="0"/>
              <a:pPr/>
              <a:t>2</a:t>
            </a:fld>
            <a:endParaRPr lang="en-US" dirty="0"/>
          </a:p>
        </p:txBody>
      </p:sp>
      <p:sp>
        <p:nvSpPr>
          <p:cNvPr id="3" name="Title 2">
            <a:extLst>
              <a:ext uri="{FF2B5EF4-FFF2-40B4-BE49-F238E27FC236}">
                <a16:creationId xmlns:a16="http://schemas.microsoft.com/office/drawing/2014/main" id="{1E5747C7-EE70-442F-A602-B3E47608F354}"/>
              </a:ext>
            </a:extLst>
          </p:cNvPr>
          <p:cNvSpPr>
            <a:spLocks noGrp="1"/>
          </p:cNvSpPr>
          <p:nvPr>
            <p:ph type="title"/>
          </p:nvPr>
        </p:nvSpPr>
        <p:spPr/>
        <p:txBody>
          <a:bodyPr/>
          <a:lstStyle/>
          <a:p>
            <a:r>
              <a:rPr lang="en-IN" dirty="0"/>
              <a:t>SAMPLE CODE Summary and Purpose</a:t>
            </a:r>
          </a:p>
        </p:txBody>
      </p:sp>
      <p:sp>
        <p:nvSpPr>
          <p:cNvPr id="4" name="Text Placeholder 3">
            <a:extLst>
              <a:ext uri="{FF2B5EF4-FFF2-40B4-BE49-F238E27FC236}">
                <a16:creationId xmlns:a16="http://schemas.microsoft.com/office/drawing/2014/main" id="{9EB58304-12FC-4AEA-AAA9-0C4A4ABE4AC4}"/>
              </a:ext>
            </a:extLst>
          </p:cNvPr>
          <p:cNvSpPr>
            <a:spLocks noGrp="1"/>
          </p:cNvSpPr>
          <p:nvPr>
            <p:ph type="body" sz="quarter" idx="11"/>
          </p:nvPr>
        </p:nvSpPr>
        <p:spPr>
          <a:xfrm>
            <a:off x="6723631" y="800101"/>
            <a:ext cx="17025091" cy="11060112"/>
          </a:xfrm>
        </p:spPr>
        <p:txBody>
          <a:bodyPr vert="horz" lIns="91440" tIns="45720" rIns="91440" bIns="45720" anchor="t"/>
          <a:lstStyle/>
          <a:p>
            <a:r>
              <a:rPr lang="en-IN" sz="4000" dirty="0"/>
              <a:t>This Sample Code will help you understand how to unwrap and unprotect a </a:t>
            </a:r>
            <a:r>
              <a:rPr lang="en-IN" sz="4000"/>
              <a:t>Seclore protected file using the Seclore Java SDK</a:t>
            </a:r>
          </a:p>
          <a:p>
            <a:pPr marL="0" indent="0">
              <a:buNone/>
            </a:pPr>
            <a:endParaRPr lang="en-IN" sz="4000" dirty="0"/>
          </a:p>
          <a:p>
            <a:r>
              <a:rPr lang="en-IN" sz="4000" dirty="0"/>
              <a:t>The unprotection happens in the Enterprise Application context. i.e. the SDK has to be initialized with the same EA which was used to protect the file.</a:t>
            </a:r>
            <a:endParaRPr lang="en-IN" dirty="0"/>
          </a:p>
          <a:p>
            <a:pPr marL="0" indent="0">
              <a:buNone/>
            </a:pPr>
            <a:endParaRPr lang="en-IN" sz="4000" dirty="0"/>
          </a:p>
          <a:p>
            <a:r>
              <a:rPr lang="en-IN" sz="4000" dirty="0"/>
              <a:t>You are expected to know the basic concepts of Seclore such as </a:t>
            </a:r>
          </a:p>
          <a:p>
            <a:pPr lvl="1"/>
            <a:r>
              <a:rPr lang="en-IN" dirty="0"/>
              <a:t>Policy Server</a:t>
            </a:r>
          </a:p>
          <a:p>
            <a:pPr lvl="1"/>
            <a:r>
              <a:rPr lang="en-IN" dirty="0"/>
              <a:t>Enterprise Application (EA)</a:t>
            </a:r>
          </a:p>
          <a:p>
            <a:pPr lvl="1"/>
            <a:r>
              <a:rPr lang="en-IN" dirty="0"/>
              <a:t>Hot Folder (HF)</a:t>
            </a:r>
          </a:p>
          <a:p>
            <a:pPr lvl="1"/>
            <a:r>
              <a:rPr lang="en-IN" dirty="0"/>
              <a:t>HTML Wrapping</a:t>
            </a:r>
          </a:p>
          <a:p>
            <a:pPr lvl="1"/>
            <a:endParaRPr lang="en-IN" dirty="0"/>
          </a:p>
          <a:p>
            <a:pPr lvl="1"/>
            <a:endParaRPr lang="en-IN" dirty="0"/>
          </a:p>
        </p:txBody>
      </p:sp>
      <p:sp>
        <p:nvSpPr>
          <p:cNvPr id="5" name="Text Placeholder 4">
            <a:extLst>
              <a:ext uri="{FF2B5EF4-FFF2-40B4-BE49-F238E27FC236}">
                <a16:creationId xmlns:a16="http://schemas.microsoft.com/office/drawing/2014/main" id="{E008B01F-718B-427E-9BCD-0E9D3963ADB7}"/>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845645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880C4-497E-44E0-97C9-226F68D57835}"/>
              </a:ext>
            </a:extLst>
          </p:cNvPr>
          <p:cNvSpPr>
            <a:spLocks noGrp="1"/>
          </p:cNvSpPr>
          <p:nvPr>
            <p:ph type="sldNum" sz="quarter" idx="10"/>
          </p:nvPr>
        </p:nvSpPr>
        <p:spPr/>
        <p:txBody>
          <a:bodyPr/>
          <a:lstStyle/>
          <a:p>
            <a:fld id="{DBE3E345-DE5E-4044-8635-14DAD031CBDE}" type="slidenum">
              <a:rPr lang="en-US" smtClean="0"/>
              <a:pPr/>
              <a:t>3</a:t>
            </a:fld>
            <a:endParaRPr lang="en-US" dirty="0"/>
          </a:p>
        </p:txBody>
      </p:sp>
      <p:sp>
        <p:nvSpPr>
          <p:cNvPr id="5" name="Title 4">
            <a:extLst>
              <a:ext uri="{FF2B5EF4-FFF2-40B4-BE49-F238E27FC236}">
                <a16:creationId xmlns:a16="http://schemas.microsoft.com/office/drawing/2014/main" id="{C325D677-0C1D-432D-90A2-4202D12FE2F9}"/>
              </a:ext>
            </a:extLst>
          </p:cNvPr>
          <p:cNvSpPr>
            <a:spLocks noGrp="1"/>
          </p:cNvSpPr>
          <p:nvPr>
            <p:ph type="title"/>
          </p:nvPr>
        </p:nvSpPr>
        <p:spPr/>
        <p:txBody>
          <a:bodyPr/>
          <a:lstStyle/>
          <a:p>
            <a:r>
              <a:rPr lang="en-IN" dirty="0"/>
              <a:t>Sample Code Package</a:t>
            </a:r>
          </a:p>
        </p:txBody>
      </p:sp>
      <p:sp>
        <p:nvSpPr>
          <p:cNvPr id="6" name="Text Placeholder 5">
            <a:extLst>
              <a:ext uri="{FF2B5EF4-FFF2-40B4-BE49-F238E27FC236}">
                <a16:creationId xmlns:a16="http://schemas.microsoft.com/office/drawing/2014/main" id="{05E4DB37-C682-4ADB-B5C4-6E0A3DA5EE43}"/>
              </a:ext>
            </a:extLst>
          </p:cNvPr>
          <p:cNvSpPr>
            <a:spLocks noGrp="1"/>
          </p:cNvSpPr>
          <p:nvPr>
            <p:ph type="body" sz="quarter" idx="11"/>
          </p:nvPr>
        </p:nvSpPr>
        <p:spPr>
          <a:xfrm>
            <a:off x="6723631" y="1285875"/>
            <a:ext cx="17025091" cy="10574337"/>
          </a:xfrm>
        </p:spPr>
        <p:txBody>
          <a:bodyPr vert="horz" lIns="91440" tIns="45720" rIns="91440" bIns="45720" anchor="t"/>
          <a:lstStyle/>
          <a:p>
            <a:r>
              <a:rPr lang="en-US" dirty="0">
                <a:ea typeface="+mn-lt"/>
                <a:cs typeface="+mn-lt"/>
              </a:rPr>
              <a:t>To start with the Sample Code, unzip the delivered package. Package will contain the following and this slide deck.</a:t>
            </a:r>
          </a:p>
          <a:p>
            <a:endParaRPr lang="en-US" dirty="0">
              <a:ea typeface="+mn-lt"/>
              <a:cs typeface="+mn-lt"/>
            </a:endParaRPr>
          </a:p>
          <a:p>
            <a:pPr marL="906145" lvl="1"/>
            <a:r>
              <a:rPr lang="en-US" sz="4800" dirty="0">
                <a:ea typeface="+mn-lt"/>
                <a:cs typeface="+mn-lt"/>
              </a:rPr>
              <a:t>Sample Code</a:t>
            </a:r>
          </a:p>
          <a:p>
            <a:pPr marL="906145" lvl="1">
              <a:spcAft>
                <a:spcPts val="600"/>
              </a:spcAft>
            </a:pPr>
            <a:r>
              <a:rPr lang="en-US" sz="4800" dirty="0">
                <a:ea typeface="+mn-lt"/>
                <a:cs typeface="+mn-lt"/>
              </a:rPr>
              <a:t>Java SDK</a:t>
            </a:r>
          </a:p>
          <a:p>
            <a:pPr marL="906145" lvl="1">
              <a:spcAft>
                <a:spcPts val="600"/>
              </a:spcAft>
            </a:pPr>
            <a:r>
              <a:rPr lang="en-US" sz="4800" dirty="0">
                <a:ea typeface="+mn-lt"/>
                <a:cs typeface="+mn-lt"/>
              </a:rPr>
              <a:t>Code walkthrough video</a:t>
            </a:r>
          </a:p>
          <a:p>
            <a:pPr marL="448945" lvl="2" indent="0">
              <a:buNone/>
            </a:pPr>
            <a:endParaRPr lang="en-US" sz="4800" dirty="0">
              <a:ea typeface="+mn-lt"/>
              <a:cs typeface="+mn-lt"/>
            </a:endParaRPr>
          </a:p>
          <a:p>
            <a:r>
              <a:rPr lang="en-US" dirty="0">
                <a:ea typeface="+mn-lt"/>
                <a:cs typeface="+mn-lt"/>
              </a:rPr>
              <a:t>This slide deck contains steps to run the Sample Code</a:t>
            </a:r>
          </a:p>
          <a:p>
            <a:endParaRPr lang="en-US" dirty="0"/>
          </a:p>
        </p:txBody>
      </p:sp>
      <p:sp>
        <p:nvSpPr>
          <p:cNvPr id="7" name="Text Placeholder 6">
            <a:extLst>
              <a:ext uri="{FF2B5EF4-FFF2-40B4-BE49-F238E27FC236}">
                <a16:creationId xmlns:a16="http://schemas.microsoft.com/office/drawing/2014/main" id="{796A978E-2D39-4ADC-9610-EB5A88209080}"/>
              </a:ext>
            </a:extLst>
          </p:cNvPr>
          <p:cNvSpPr>
            <a:spLocks noGrp="1"/>
          </p:cNvSpPr>
          <p:nvPr>
            <p:ph type="body" sz="quarter" idx="12"/>
          </p:nvPr>
        </p:nvSpPr>
        <p:spPr/>
        <p:txBody>
          <a:bodyPr/>
          <a:lstStyle/>
          <a:p>
            <a:endParaRPr lang="en-IN" dirty="0"/>
          </a:p>
        </p:txBody>
      </p:sp>
    </p:spTree>
    <p:extLst>
      <p:ext uri="{BB962C8B-B14F-4D97-AF65-F5344CB8AC3E}">
        <p14:creationId xmlns:p14="http://schemas.microsoft.com/office/powerpoint/2010/main" val="110463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880C4-497E-44E0-97C9-226F68D57835}"/>
              </a:ext>
            </a:extLst>
          </p:cNvPr>
          <p:cNvSpPr>
            <a:spLocks noGrp="1"/>
          </p:cNvSpPr>
          <p:nvPr>
            <p:ph type="sldNum" sz="quarter" idx="10"/>
          </p:nvPr>
        </p:nvSpPr>
        <p:spPr/>
        <p:txBody>
          <a:bodyPr/>
          <a:lstStyle/>
          <a:p>
            <a:fld id="{DBE3E345-DE5E-4044-8635-14DAD031CBDE}" type="slidenum">
              <a:rPr lang="en-US" smtClean="0"/>
              <a:pPr/>
              <a:t>4</a:t>
            </a:fld>
            <a:endParaRPr lang="en-US" dirty="0"/>
          </a:p>
        </p:txBody>
      </p:sp>
      <p:sp>
        <p:nvSpPr>
          <p:cNvPr id="5" name="Title 4">
            <a:extLst>
              <a:ext uri="{FF2B5EF4-FFF2-40B4-BE49-F238E27FC236}">
                <a16:creationId xmlns:a16="http://schemas.microsoft.com/office/drawing/2014/main" id="{C325D677-0C1D-432D-90A2-4202D12FE2F9}"/>
              </a:ext>
            </a:extLst>
          </p:cNvPr>
          <p:cNvSpPr>
            <a:spLocks noGrp="1"/>
          </p:cNvSpPr>
          <p:nvPr>
            <p:ph type="title"/>
          </p:nvPr>
        </p:nvSpPr>
        <p:spPr/>
        <p:txBody>
          <a:bodyPr/>
          <a:lstStyle/>
          <a:p>
            <a:r>
              <a:rPr lang="en-IN" dirty="0"/>
              <a:t>LIST OF Content</a:t>
            </a:r>
          </a:p>
        </p:txBody>
      </p:sp>
      <p:sp>
        <p:nvSpPr>
          <p:cNvPr id="6" name="Text Placeholder 5">
            <a:extLst>
              <a:ext uri="{FF2B5EF4-FFF2-40B4-BE49-F238E27FC236}">
                <a16:creationId xmlns:a16="http://schemas.microsoft.com/office/drawing/2014/main" id="{05E4DB37-C682-4ADB-B5C4-6E0A3DA5EE43}"/>
              </a:ext>
            </a:extLst>
          </p:cNvPr>
          <p:cNvSpPr>
            <a:spLocks noGrp="1"/>
          </p:cNvSpPr>
          <p:nvPr>
            <p:ph type="body" sz="quarter" idx="11"/>
          </p:nvPr>
        </p:nvSpPr>
        <p:spPr>
          <a:xfrm>
            <a:off x="7343775" y="2714624"/>
            <a:ext cx="16404947" cy="9088437"/>
          </a:xfrm>
        </p:spPr>
        <p:txBody>
          <a:bodyPr/>
          <a:lstStyle/>
          <a:p>
            <a:pPr marL="914400" indent="-914400">
              <a:lnSpc>
                <a:spcPct val="150000"/>
              </a:lnSpc>
              <a:buFont typeface="+mj-lt"/>
              <a:buAutoNum type="arabicPeriod"/>
            </a:pPr>
            <a:r>
              <a:rPr lang="en-US" sz="5400" dirty="0"/>
              <a:t>Seclore Concepts and Component Details</a:t>
            </a:r>
          </a:p>
          <a:p>
            <a:pPr marL="914400" indent="-914400">
              <a:lnSpc>
                <a:spcPct val="150000"/>
              </a:lnSpc>
              <a:buFont typeface="+mj-lt"/>
              <a:buAutoNum type="arabicPeriod"/>
            </a:pPr>
            <a:r>
              <a:rPr lang="en-US" sz="5400" dirty="0"/>
              <a:t>Prerequisites</a:t>
            </a:r>
          </a:p>
          <a:p>
            <a:pPr marL="914400" indent="-914400">
              <a:lnSpc>
                <a:spcPct val="150000"/>
              </a:lnSpc>
              <a:buFont typeface="+mj-lt"/>
              <a:buAutoNum type="arabicPeriod"/>
            </a:pPr>
            <a:r>
              <a:rPr lang="en-US" sz="5400" dirty="0"/>
              <a:t>Running the Sample Code</a:t>
            </a:r>
          </a:p>
          <a:p>
            <a:pPr marL="914400" indent="-914400">
              <a:lnSpc>
                <a:spcPct val="150000"/>
              </a:lnSpc>
              <a:buFont typeface="+mj-lt"/>
              <a:buAutoNum type="arabicPeriod"/>
            </a:pPr>
            <a:r>
              <a:rPr lang="en-US" sz="5400" dirty="0"/>
              <a:t>Verify Sample Code Output</a:t>
            </a:r>
          </a:p>
          <a:p>
            <a:pPr marL="914400" indent="-914400">
              <a:lnSpc>
                <a:spcPct val="150000"/>
              </a:lnSpc>
              <a:buFont typeface="+mj-lt"/>
              <a:buAutoNum type="arabicPeriod"/>
            </a:pPr>
            <a:r>
              <a:rPr lang="en-US" sz="5400" dirty="0"/>
              <a:t>Code Blocks</a:t>
            </a:r>
          </a:p>
          <a:p>
            <a:endParaRPr lang="en-US" dirty="0"/>
          </a:p>
          <a:p>
            <a:endParaRPr lang="en-US" dirty="0"/>
          </a:p>
        </p:txBody>
      </p:sp>
      <p:sp>
        <p:nvSpPr>
          <p:cNvPr id="7" name="Text Placeholder 6">
            <a:extLst>
              <a:ext uri="{FF2B5EF4-FFF2-40B4-BE49-F238E27FC236}">
                <a16:creationId xmlns:a16="http://schemas.microsoft.com/office/drawing/2014/main" id="{796A978E-2D39-4ADC-9610-EB5A88209080}"/>
              </a:ext>
            </a:extLst>
          </p:cNvPr>
          <p:cNvSpPr>
            <a:spLocks noGrp="1"/>
          </p:cNvSpPr>
          <p:nvPr>
            <p:ph type="body" sz="quarter" idx="12"/>
          </p:nvPr>
        </p:nvSpPr>
        <p:spPr/>
        <p:txBody>
          <a:bodyPr/>
          <a:lstStyle/>
          <a:p>
            <a:endParaRPr lang="en-IN" dirty="0"/>
          </a:p>
        </p:txBody>
      </p:sp>
    </p:spTree>
    <p:extLst>
      <p:ext uri="{BB962C8B-B14F-4D97-AF65-F5344CB8AC3E}">
        <p14:creationId xmlns:p14="http://schemas.microsoft.com/office/powerpoint/2010/main" val="300707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5</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Seclore Concepts &amp; Component Details</a:t>
            </a:r>
          </a:p>
        </p:txBody>
      </p:sp>
    </p:spTree>
    <p:extLst>
      <p:ext uri="{BB962C8B-B14F-4D97-AF65-F5344CB8AC3E}">
        <p14:creationId xmlns:p14="http://schemas.microsoft.com/office/powerpoint/2010/main" val="171937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8D708C-4979-4C10-8533-55FC73577AC6}"/>
              </a:ext>
            </a:extLst>
          </p:cNvPr>
          <p:cNvSpPr>
            <a:spLocks noGrp="1"/>
          </p:cNvSpPr>
          <p:nvPr>
            <p:ph type="sldNum" sz="quarter" idx="10"/>
          </p:nvPr>
        </p:nvSpPr>
        <p:spPr/>
        <p:txBody>
          <a:bodyPr/>
          <a:lstStyle/>
          <a:p>
            <a:fld id="{DBE3E345-DE5E-4044-8635-14DAD031CBDE}" type="slidenum">
              <a:rPr lang="en-US" smtClean="0"/>
              <a:pPr/>
              <a:t>6</a:t>
            </a:fld>
            <a:endParaRPr lang="en-US" dirty="0"/>
          </a:p>
        </p:txBody>
      </p:sp>
      <p:sp>
        <p:nvSpPr>
          <p:cNvPr id="3" name="Title 2">
            <a:extLst>
              <a:ext uri="{FF2B5EF4-FFF2-40B4-BE49-F238E27FC236}">
                <a16:creationId xmlns:a16="http://schemas.microsoft.com/office/drawing/2014/main" id="{95E86E68-2968-41AA-A131-21196B138B44}"/>
              </a:ext>
            </a:extLst>
          </p:cNvPr>
          <p:cNvSpPr>
            <a:spLocks noGrp="1"/>
          </p:cNvSpPr>
          <p:nvPr>
            <p:ph type="title"/>
          </p:nvPr>
        </p:nvSpPr>
        <p:spPr/>
        <p:txBody>
          <a:bodyPr/>
          <a:lstStyle/>
          <a:p>
            <a:r>
              <a:rPr lang="en-IN" dirty="0"/>
              <a:t>Seclore components</a:t>
            </a:r>
          </a:p>
        </p:txBody>
      </p:sp>
      <p:sp>
        <p:nvSpPr>
          <p:cNvPr id="5" name="Text Placeholder 4">
            <a:extLst>
              <a:ext uri="{FF2B5EF4-FFF2-40B4-BE49-F238E27FC236}">
                <a16:creationId xmlns:a16="http://schemas.microsoft.com/office/drawing/2014/main" id="{407716F6-6F17-4764-A05E-88D889A75725}"/>
              </a:ext>
            </a:extLst>
          </p:cNvPr>
          <p:cNvSpPr>
            <a:spLocks noGrp="1"/>
          </p:cNvSpPr>
          <p:nvPr>
            <p:ph type="body" sz="quarter" idx="12"/>
          </p:nvPr>
        </p:nvSpPr>
        <p:spPr/>
        <p:txBody>
          <a:bodyPr/>
          <a:lstStyle/>
          <a:p>
            <a:endParaRPr lang="en-IN"/>
          </a:p>
        </p:txBody>
      </p:sp>
      <p:pic>
        <p:nvPicPr>
          <p:cNvPr id="7" name="Picture 6">
            <a:extLst>
              <a:ext uri="{FF2B5EF4-FFF2-40B4-BE49-F238E27FC236}">
                <a16:creationId xmlns:a16="http://schemas.microsoft.com/office/drawing/2014/main" id="{DF0F52C9-C2D6-48A8-B63A-9B4B81469C3F}"/>
              </a:ext>
            </a:extLst>
          </p:cNvPr>
          <p:cNvPicPr>
            <a:picLocks noChangeAspect="1"/>
          </p:cNvPicPr>
          <p:nvPr/>
        </p:nvPicPr>
        <p:blipFill>
          <a:blip r:embed="rId2"/>
          <a:stretch>
            <a:fillRect/>
          </a:stretch>
        </p:blipFill>
        <p:spPr>
          <a:xfrm>
            <a:off x="5792787" y="2524124"/>
            <a:ext cx="18594388" cy="8172755"/>
          </a:xfrm>
          <a:prstGeom prst="rect">
            <a:avLst/>
          </a:prstGeom>
        </p:spPr>
      </p:pic>
    </p:spTree>
    <p:extLst>
      <p:ext uri="{BB962C8B-B14F-4D97-AF65-F5344CB8AC3E}">
        <p14:creationId xmlns:p14="http://schemas.microsoft.com/office/powerpoint/2010/main" val="30614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84E4E4-FCC6-48A8-9142-65CEB54D8D99}"/>
              </a:ext>
            </a:extLst>
          </p:cNvPr>
          <p:cNvSpPr>
            <a:spLocks noGrp="1"/>
          </p:cNvSpPr>
          <p:nvPr>
            <p:ph type="sldNum" sz="quarter" idx="10"/>
          </p:nvPr>
        </p:nvSpPr>
        <p:spPr/>
        <p:txBody>
          <a:bodyPr/>
          <a:lstStyle/>
          <a:p>
            <a:fld id="{DBE3E345-DE5E-4044-8635-14DAD031CBDE}" type="slidenum">
              <a:rPr lang="en-US" smtClean="0"/>
              <a:pPr/>
              <a:t>7</a:t>
            </a:fld>
            <a:endParaRPr lang="en-US" dirty="0"/>
          </a:p>
        </p:txBody>
      </p:sp>
      <p:sp>
        <p:nvSpPr>
          <p:cNvPr id="3" name="Title 2">
            <a:extLst>
              <a:ext uri="{FF2B5EF4-FFF2-40B4-BE49-F238E27FC236}">
                <a16:creationId xmlns:a16="http://schemas.microsoft.com/office/drawing/2014/main" id="{249E717C-BD65-4236-8E43-4AA211A03EDA}"/>
              </a:ext>
            </a:extLst>
          </p:cNvPr>
          <p:cNvSpPr>
            <a:spLocks noGrp="1"/>
          </p:cNvSpPr>
          <p:nvPr>
            <p:ph type="title"/>
          </p:nvPr>
        </p:nvSpPr>
        <p:spPr/>
        <p:txBody>
          <a:bodyPr/>
          <a:lstStyle/>
          <a:p>
            <a:r>
              <a:rPr lang="en-IN" dirty="0"/>
              <a:t>Primary Components</a:t>
            </a:r>
          </a:p>
        </p:txBody>
      </p:sp>
      <p:sp>
        <p:nvSpPr>
          <p:cNvPr id="4" name="Text Placeholder 3">
            <a:extLst>
              <a:ext uri="{FF2B5EF4-FFF2-40B4-BE49-F238E27FC236}">
                <a16:creationId xmlns:a16="http://schemas.microsoft.com/office/drawing/2014/main" id="{CE62267E-E4D6-4EFD-9ABD-C289903F5BEE}"/>
              </a:ext>
            </a:extLst>
          </p:cNvPr>
          <p:cNvSpPr>
            <a:spLocks noGrp="1"/>
          </p:cNvSpPr>
          <p:nvPr>
            <p:ph type="body" sz="quarter" idx="11"/>
          </p:nvPr>
        </p:nvSpPr>
        <p:spPr>
          <a:xfrm>
            <a:off x="6723632" y="1228725"/>
            <a:ext cx="16765018" cy="10631488"/>
          </a:xfrm>
        </p:spPr>
        <p:txBody>
          <a:bodyPr/>
          <a:lstStyle/>
          <a:p>
            <a:pPr lvl="0"/>
            <a:r>
              <a:rPr lang="en-US" b="1" dirty="0"/>
              <a:t>Policy Server</a:t>
            </a:r>
            <a:endParaRPr lang="en-IN" b="1" dirty="0"/>
          </a:p>
          <a:p>
            <a:pPr lvl="1"/>
            <a:r>
              <a:rPr lang="en-IN" sz="3200" dirty="0"/>
              <a:t>Central repository of all access keys, usage rights and file activity details.</a:t>
            </a:r>
          </a:p>
          <a:p>
            <a:pPr lvl="1"/>
            <a:r>
              <a:rPr lang="en-IN" sz="3200" dirty="0"/>
              <a:t>Central repository of all user activity / audit logs.</a:t>
            </a:r>
          </a:p>
          <a:p>
            <a:pPr lvl="1"/>
            <a:r>
              <a:rPr lang="en-IN" sz="3200" dirty="0"/>
              <a:t>Computes and serves effective rights for users.</a:t>
            </a:r>
          </a:p>
          <a:p>
            <a:pPr lvl="1"/>
            <a:r>
              <a:rPr lang="en-IN" sz="3200" dirty="0"/>
              <a:t>Standard J2EE application.</a:t>
            </a:r>
          </a:p>
          <a:p>
            <a:pPr lvl="1"/>
            <a:r>
              <a:rPr lang="en-IN" sz="3200" dirty="0"/>
              <a:t>Runs on Windows Server.</a:t>
            </a:r>
          </a:p>
          <a:p>
            <a:pPr lvl="1"/>
            <a:r>
              <a:rPr lang="en-IN" sz="3200" dirty="0"/>
              <a:t>Communicates to Desktop Agent/Mobile App/Web Services using HTTPS connection.</a:t>
            </a:r>
          </a:p>
          <a:p>
            <a:pPr lvl="1"/>
            <a:r>
              <a:rPr lang="en-IN" sz="3200" dirty="0"/>
              <a:t>Encrypts critical info on top of HTTPS to avoid man-in-the-middle attacks.</a:t>
            </a:r>
          </a:p>
          <a:p>
            <a:pPr lvl="1"/>
            <a:endParaRPr lang="en-IN" sz="3200" dirty="0"/>
          </a:p>
          <a:p>
            <a:pPr lvl="0"/>
            <a:r>
              <a:rPr lang="en-US" b="1" dirty="0"/>
              <a:t>Seclore Agents</a:t>
            </a:r>
            <a:endParaRPr lang="en-IN" b="1" dirty="0"/>
          </a:p>
          <a:p>
            <a:pPr lvl="1"/>
            <a:r>
              <a:rPr lang="en-IN" sz="3200" dirty="0"/>
              <a:t>Available for Windows, Mac, iOS, Android and online file access.</a:t>
            </a:r>
          </a:p>
          <a:p>
            <a:pPr lvl="1"/>
            <a:r>
              <a:rPr lang="en-IN" sz="3200" dirty="0"/>
              <a:t>Required for opening protected files.</a:t>
            </a:r>
          </a:p>
          <a:p>
            <a:pPr lvl="1"/>
            <a:r>
              <a:rPr lang="en-IN" sz="3200" dirty="0"/>
              <a:t>Communicate to Policy Server in the background.</a:t>
            </a:r>
          </a:p>
          <a:p>
            <a:pPr lvl="1"/>
            <a:r>
              <a:rPr lang="en-IN" sz="3200" dirty="0"/>
              <a:t>Control and track all user activities.</a:t>
            </a:r>
          </a:p>
          <a:p>
            <a:pPr lvl="1"/>
            <a:r>
              <a:rPr lang="en-IN" sz="3200" dirty="0"/>
              <a:t>Support all major versions of respective Operating Systems.</a:t>
            </a:r>
          </a:p>
        </p:txBody>
      </p:sp>
      <p:sp>
        <p:nvSpPr>
          <p:cNvPr id="5" name="Text Placeholder 4">
            <a:extLst>
              <a:ext uri="{FF2B5EF4-FFF2-40B4-BE49-F238E27FC236}">
                <a16:creationId xmlns:a16="http://schemas.microsoft.com/office/drawing/2014/main" id="{4E41463A-7ED0-4B07-B6EA-983140C786F0}"/>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40954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63D426-3DF1-4309-A492-AC71D5340F9F}"/>
              </a:ext>
            </a:extLst>
          </p:cNvPr>
          <p:cNvSpPr>
            <a:spLocks noGrp="1"/>
          </p:cNvSpPr>
          <p:nvPr>
            <p:ph type="sldNum" sz="quarter" idx="10"/>
          </p:nvPr>
        </p:nvSpPr>
        <p:spPr/>
        <p:txBody>
          <a:bodyPr/>
          <a:lstStyle/>
          <a:p>
            <a:fld id="{DBE3E345-DE5E-4044-8635-14DAD031CBDE}" type="slidenum">
              <a:rPr lang="en-US" smtClean="0"/>
              <a:pPr/>
              <a:t>8</a:t>
            </a:fld>
            <a:endParaRPr lang="en-US" dirty="0"/>
          </a:p>
        </p:txBody>
      </p:sp>
      <p:sp>
        <p:nvSpPr>
          <p:cNvPr id="3" name="Title 2">
            <a:extLst>
              <a:ext uri="{FF2B5EF4-FFF2-40B4-BE49-F238E27FC236}">
                <a16:creationId xmlns:a16="http://schemas.microsoft.com/office/drawing/2014/main" id="{335A9153-BFDF-42B0-857E-9F5BED11E1A4}"/>
              </a:ext>
            </a:extLst>
          </p:cNvPr>
          <p:cNvSpPr>
            <a:spLocks noGrp="1"/>
          </p:cNvSpPr>
          <p:nvPr>
            <p:ph type="title"/>
          </p:nvPr>
        </p:nvSpPr>
        <p:spPr/>
        <p:txBody>
          <a:bodyPr/>
          <a:lstStyle/>
          <a:p>
            <a:r>
              <a:rPr lang="en-IN" dirty="0"/>
              <a:t>Primary Components</a:t>
            </a:r>
          </a:p>
        </p:txBody>
      </p:sp>
      <p:sp>
        <p:nvSpPr>
          <p:cNvPr id="4" name="Text Placeholder 3">
            <a:extLst>
              <a:ext uri="{FF2B5EF4-FFF2-40B4-BE49-F238E27FC236}">
                <a16:creationId xmlns:a16="http://schemas.microsoft.com/office/drawing/2014/main" id="{30209690-E1F2-434D-8226-039D7896AE30}"/>
              </a:ext>
            </a:extLst>
          </p:cNvPr>
          <p:cNvSpPr>
            <a:spLocks noGrp="1"/>
          </p:cNvSpPr>
          <p:nvPr>
            <p:ph type="body" sz="quarter" idx="11"/>
          </p:nvPr>
        </p:nvSpPr>
        <p:spPr>
          <a:xfrm>
            <a:off x="6723632" y="314325"/>
            <a:ext cx="17217340" cy="12860358"/>
          </a:xfrm>
        </p:spPr>
        <p:txBody>
          <a:bodyPr/>
          <a:lstStyle/>
          <a:p>
            <a:pPr lvl="0"/>
            <a:r>
              <a:rPr lang="en-US" b="1" dirty="0"/>
              <a:t>Database</a:t>
            </a:r>
            <a:endParaRPr lang="en-IN" b="1" dirty="0"/>
          </a:p>
          <a:p>
            <a:pPr lvl="1"/>
            <a:r>
              <a:rPr lang="en-IN" sz="3200" dirty="0"/>
              <a:t>Stores encryption keys, user permissions and user activity details etc.</a:t>
            </a:r>
          </a:p>
          <a:p>
            <a:pPr lvl="1"/>
            <a:r>
              <a:rPr lang="en-IN" sz="3200" dirty="0"/>
              <a:t>MSSQL and Oracle are supported. </a:t>
            </a:r>
          </a:p>
          <a:p>
            <a:pPr lvl="1"/>
            <a:r>
              <a:rPr lang="en-IN" sz="3200" dirty="0"/>
              <a:t>Can run on any Operating System.</a:t>
            </a:r>
          </a:p>
          <a:p>
            <a:pPr lvl="1"/>
            <a:r>
              <a:rPr lang="en-IN" sz="3200" dirty="0"/>
              <a:t>Repository Adaptor (Standard / Custom Authentication)</a:t>
            </a:r>
          </a:p>
          <a:p>
            <a:pPr lvl="1"/>
            <a:r>
              <a:rPr lang="en-IN" sz="3200" dirty="0"/>
              <a:t>Connects to User Repository / User database.</a:t>
            </a:r>
          </a:p>
          <a:p>
            <a:pPr lvl="1"/>
            <a:r>
              <a:rPr lang="en-IN" sz="3200" dirty="0"/>
              <a:t>Manages user authentication.</a:t>
            </a:r>
          </a:p>
          <a:p>
            <a:pPr lvl="1"/>
            <a:r>
              <a:rPr lang="en-IN" sz="3200" dirty="0"/>
              <a:t>Searching of Users / Groups / User-Group mapping.</a:t>
            </a:r>
          </a:p>
          <a:p>
            <a:pPr lvl="1"/>
            <a:r>
              <a:rPr lang="en-IN" sz="3200" dirty="0"/>
              <a:t>Intelligent in-memory caching in Policy Server to ensure minimal load on existing infrastructure.</a:t>
            </a:r>
          </a:p>
          <a:p>
            <a:pPr lvl="1"/>
            <a:r>
              <a:rPr lang="en-IN" sz="3200" dirty="0"/>
              <a:t>Single Sign-on (domain authentication) is used if user is already logged in to the domain.</a:t>
            </a:r>
          </a:p>
          <a:p>
            <a:pPr lvl="1"/>
            <a:r>
              <a:rPr lang="en-IN" sz="3200" dirty="0"/>
              <a:t>Available Out-of-the-box for Active Directory, IBM Tivoli and Seclore Identity Manager</a:t>
            </a:r>
          </a:p>
          <a:p>
            <a:pPr lvl="1"/>
            <a:r>
              <a:rPr lang="en-IN" sz="3200" dirty="0"/>
              <a:t>Can be custom built for other repositories </a:t>
            </a:r>
          </a:p>
          <a:p>
            <a:pPr lvl="1"/>
            <a:endParaRPr lang="en-IN" sz="3200" dirty="0"/>
          </a:p>
          <a:p>
            <a:pPr lvl="0"/>
            <a:r>
              <a:rPr lang="en-US" b="1" dirty="0"/>
              <a:t>Lite Online Server</a:t>
            </a:r>
            <a:endParaRPr lang="en-IN" b="1" dirty="0"/>
          </a:p>
          <a:p>
            <a:pPr lvl="1"/>
            <a:r>
              <a:rPr lang="en-IN" sz="3200" dirty="0"/>
              <a:t>Comprises of Lite Online Viewer and Lite Online Editor</a:t>
            </a:r>
          </a:p>
          <a:p>
            <a:pPr lvl="1"/>
            <a:r>
              <a:rPr lang="en-IN" sz="3200" dirty="0"/>
              <a:t>Agentless access to protected files</a:t>
            </a:r>
          </a:p>
          <a:p>
            <a:pPr lvl="1"/>
            <a:r>
              <a:rPr lang="en-IN" sz="3200" dirty="0"/>
              <a:t>Documents rendered with watermark</a:t>
            </a:r>
          </a:p>
          <a:p>
            <a:pPr lvl="1"/>
            <a:r>
              <a:rPr lang="en-IN" sz="3200" dirty="0"/>
              <a:t>Runs on windows server</a:t>
            </a:r>
          </a:p>
          <a:p>
            <a:pPr lvl="1"/>
            <a:r>
              <a:rPr lang="en-IN" sz="3200" dirty="0"/>
              <a:t>Lite Online Editor provides editing capabilities for Office documents</a:t>
            </a:r>
          </a:p>
          <a:p>
            <a:pPr lvl="1"/>
            <a:r>
              <a:rPr lang="en-IN" dirty="0"/>
              <a:t>Protected file is uploaded to the Lite Online server through the Policy Server</a:t>
            </a:r>
          </a:p>
          <a:p>
            <a:endParaRPr lang="en-IN" dirty="0"/>
          </a:p>
        </p:txBody>
      </p:sp>
      <p:sp>
        <p:nvSpPr>
          <p:cNvPr id="5" name="Text Placeholder 4">
            <a:extLst>
              <a:ext uri="{FF2B5EF4-FFF2-40B4-BE49-F238E27FC236}">
                <a16:creationId xmlns:a16="http://schemas.microsoft.com/office/drawing/2014/main" id="{555B1512-744A-4107-B99E-7A9A62E407F8}"/>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93965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6BABE5-055C-4BD1-9259-693FF7F209C3}"/>
              </a:ext>
            </a:extLst>
          </p:cNvPr>
          <p:cNvSpPr>
            <a:spLocks noGrp="1"/>
          </p:cNvSpPr>
          <p:nvPr>
            <p:ph type="sldNum" sz="quarter" idx="10"/>
          </p:nvPr>
        </p:nvSpPr>
        <p:spPr/>
        <p:txBody>
          <a:bodyPr/>
          <a:lstStyle/>
          <a:p>
            <a:fld id="{DBE3E345-DE5E-4044-8635-14DAD031CBDE}" type="slidenum">
              <a:rPr lang="en-US" smtClean="0"/>
              <a:pPr/>
              <a:t>9</a:t>
            </a:fld>
            <a:endParaRPr lang="en-US" dirty="0"/>
          </a:p>
        </p:txBody>
      </p:sp>
      <p:sp>
        <p:nvSpPr>
          <p:cNvPr id="3" name="Title 2">
            <a:extLst>
              <a:ext uri="{FF2B5EF4-FFF2-40B4-BE49-F238E27FC236}">
                <a16:creationId xmlns:a16="http://schemas.microsoft.com/office/drawing/2014/main" id="{77062325-DFFA-47FE-8DF1-83FD14409437}"/>
              </a:ext>
            </a:extLst>
          </p:cNvPr>
          <p:cNvSpPr>
            <a:spLocks noGrp="1"/>
          </p:cNvSpPr>
          <p:nvPr>
            <p:ph type="title"/>
          </p:nvPr>
        </p:nvSpPr>
        <p:spPr/>
        <p:txBody>
          <a:bodyPr/>
          <a:lstStyle/>
          <a:p>
            <a:r>
              <a:rPr lang="en-IN" dirty="0"/>
              <a:t>Server SDK</a:t>
            </a:r>
          </a:p>
        </p:txBody>
      </p:sp>
      <p:sp>
        <p:nvSpPr>
          <p:cNvPr id="5" name="Text Placeholder 4">
            <a:extLst>
              <a:ext uri="{FF2B5EF4-FFF2-40B4-BE49-F238E27FC236}">
                <a16:creationId xmlns:a16="http://schemas.microsoft.com/office/drawing/2014/main" id="{3423A99A-6612-4F8D-A48F-0A45E51CBEC6}"/>
              </a:ext>
            </a:extLst>
          </p:cNvPr>
          <p:cNvSpPr>
            <a:spLocks noGrp="1"/>
          </p:cNvSpPr>
          <p:nvPr>
            <p:ph type="body" sz="quarter" idx="12"/>
          </p:nvPr>
        </p:nvSpPr>
        <p:spPr/>
        <p:txBody>
          <a:bodyPr/>
          <a:lstStyle/>
          <a:p>
            <a:endParaRPr lang="en-IN"/>
          </a:p>
        </p:txBody>
      </p:sp>
      <p:graphicFrame>
        <p:nvGraphicFramePr>
          <p:cNvPr id="8" name="Table 7"/>
          <p:cNvGraphicFramePr>
            <a:graphicFrameLocks noGrp="1"/>
          </p:cNvGraphicFramePr>
          <p:nvPr>
            <p:extLst>
              <p:ext uri="{D42A27DB-BD31-4B8C-83A1-F6EECF244321}">
                <p14:modId xmlns:p14="http://schemas.microsoft.com/office/powerpoint/2010/main" val="1113394351"/>
              </p:ext>
            </p:extLst>
          </p:nvPr>
        </p:nvGraphicFramePr>
        <p:xfrm>
          <a:off x="6909700" y="4556527"/>
          <a:ext cx="16258116" cy="4526280"/>
        </p:xfrm>
        <a:graphic>
          <a:graphicData uri="http://schemas.openxmlformats.org/drawingml/2006/table">
            <a:tbl>
              <a:tblPr firstRow="1" bandRow="1">
                <a:tableStyleId>{5C22544A-7EE6-4342-B048-85BDC9FD1C3A}</a:tableStyleId>
              </a:tblPr>
              <a:tblGrid>
                <a:gridCol w="5419372">
                  <a:extLst>
                    <a:ext uri="{9D8B030D-6E8A-4147-A177-3AD203B41FA5}">
                      <a16:colId xmlns:a16="http://schemas.microsoft.com/office/drawing/2014/main" val="688539783"/>
                    </a:ext>
                  </a:extLst>
                </a:gridCol>
                <a:gridCol w="5419372">
                  <a:extLst>
                    <a:ext uri="{9D8B030D-6E8A-4147-A177-3AD203B41FA5}">
                      <a16:colId xmlns:a16="http://schemas.microsoft.com/office/drawing/2014/main" val="3713933330"/>
                    </a:ext>
                  </a:extLst>
                </a:gridCol>
                <a:gridCol w="5419372">
                  <a:extLst>
                    <a:ext uri="{9D8B030D-6E8A-4147-A177-3AD203B41FA5}">
                      <a16:colId xmlns:a16="http://schemas.microsoft.com/office/drawing/2014/main" val="3705342394"/>
                    </a:ext>
                  </a:extLst>
                </a:gridCol>
              </a:tblGrid>
              <a:tr h="370840">
                <a:tc>
                  <a:txBody>
                    <a:bodyPr/>
                    <a:lstStyle/>
                    <a:p>
                      <a:endParaRPr lang="en-IN" dirty="0"/>
                    </a:p>
                  </a:txBody>
                  <a:tcPr/>
                </a:tc>
                <a:tc>
                  <a:txBody>
                    <a:bodyPr/>
                    <a:lstStyle/>
                    <a:p>
                      <a:pPr algn="ctr"/>
                      <a:r>
                        <a:rPr lang="en-US" dirty="0"/>
                        <a:t>.NET</a:t>
                      </a:r>
                      <a:endParaRPr lang="en-IN" dirty="0"/>
                    </a:p>
                  </a:txBody>
                  <a:tcPr/>
                </a:tc>
                <a:tc>
                  <a:txBody>
                    <a:bodyPr/>
                    <a:lstStyle/>
                    <a:p>
                      <a:pPr algn="ctr"/>
                      <a:r>
                        <a:rPr lang="en-US" dirty="0"/>
                        <a:t>JAVA</a:t>
                      </a:r>
                      <a:endParaRPr lang="en-IN" dirty="0"/>
                    </a:p>
                  </a:txBody>
                  <a:tcPr/>
                </a:tc>
                <a:extLst>
                  <a:ext uri="{0D108BD9-81ED-4DB2-BD59-A6C34878D82A}">
                    <a16:rowId xmlns:a16="http://schemas.microsoft.com/office/drawing/2014/main" val="2469427632"/>
                  </a:ext>
                </a:extLst>
              </a:tr>
              <a:tr h="370840">
                <a:tc>
                  <a:txBody>
                    <a:bodyPr/>
                    <a:lstStyle/>
                    <a:p>
                      <a:r>
                        <a:rPr lang="en-US" sz="4000" dirty="0"/>
                        <a:t>Build Platform</a:t>
                      </a:r>
                      <a:endParaRPr lang="en-IN" sz="4000"/>
                    </a:p>
                  </a:txBody>
                  <a:tcPr/>
                </a:tc>
                <a:tc>
                  <a:txBody>
                    <a:bodyPr/>
                    <a:lstStyle/>
                    <a:p>
                      <a:r>
                        <a:rPr lang="en-US" sz="3600" dirty="0"/>
                        <a:t>.NET Framework</a:t>
                      </a:r>
                      <a:r>
                        <a:rPr lang="en-US" sz="3600" baseline="0" dirty="0"/>
                        <a:t> 3.5</a:t>
                      </a:r>
                      <a:endParaRPr lang="en-IN" sz="3600"/>
                    </a:p>
                  </a:txBody>
                  <a:tcPr/>
                </a:tc>
                <a:tc>
                  <a:txBody>
                    <a:bodyPr/>
                    <a:lstStyle/>
                    <a:p>
                      <a:r>
                        <a:rPr lang="en-US" sz="3600" dirty="0"/>
                        <a:t>JDK 8</a:t>
                      </a:r>
                      <a:endParaRPr lang="en-IN" sz="3600"/>
                    </a:p>
                  </a:txBody>
                  <a:tcPr/>
                </a:tc>
                <a:extLst>
                  <a:ext uri="{0D108BD9-81ED-4DB2-BD59-A6C34878D82A}">
                    <a16:rowId xmlns:a16="http://schemas.microsoft.com/office/drawing/2014/main" val="1145296293"/>
                  </a:ext>
                </a:extLst>
              </a:tr>
              <a:tr h="370840">
                <a:tc>
                  <a:txBody>
                    <a:bodyPr/>
                    <a:lstStyle/>
                    <a:p>
                      <a:r>
                        <a:rPr lang="en-US" sz="4000" dirty="0"/>
                        <a:t>Platform Support</a:t>
                      </a:r>
                      <a:endParaRPr lang="en-IN" sz="4000"/>
                    </a:p>
                  </a:txBody>
                  <a:tcPr/>
                </a:tc>
                <a:tc>
                  <a:txBody>
                    <a:bodyPr/>
                    <a:lstStyle/>
                    <a:p>
                      <a:r>
                        <a:rPr lang="en-US" sz="3600" dirty="0"/>
                        <a:t>Integrating application to be .NET 3.5 &amp; above</a:t>
                      </a:r>
                      <a:endParaRPr lang="en-IN" sz="3600"/>
                    </a:p>
                  </a:txBody>
                  <a:tcPr/>
                </a:tc>
                <a:tc>
                  <a:txBody>
                    <a:bodyPr/>
                    <a:lstStyle/>
                    <a:p>
                      <a:r>
                        <a:rPr lang="en-US" sz="3600" dirty="0"/>
                        <a:t>Integrating application to be JDK 8</a:t>
                      </a:r>
                      <a:r>
                        <a:rPr lang="en-US" sz="3600" baseline="0" dirty="0"/>
                        <a:t> &amp; above</a:t>
                      </a:r>
                      <a:endParaRPr lang="en-IN" sz="3600"/>
                    </a:p>
                  </a:txBody>
                  <a:tcPr/>
                </a:tc>
                <a:extLst>
                  <a:ext uri="{0D108BD9-81ED-4DB2-BD59-A6C34878D82A}">
                    <a16:rowId xmlns:a16="http://schemas.microsoft.com/office/drawing/2014/main" val="1719268102"/>
                  </a:ext>
                </a:extLst>
              </a:tr>
              <a:tr h="370840">
                <a:tc>
                  <a:txBody>
                    <a:bodyPr/>
                    <a:lstStyle/>
                    <a:p>
                      <a:r>
                        <a:rPr lang="en-US" sz="4000" dirty="0"/>
                        <a:t>OS Support</a:t>
                      </a:r>
                      <a:endParaRPr lang="en-IN" sz="4000"/>
                    </a:p>
                  </a:txBody>
                  <a:tcPr/>
                </a:tc>
                <a:tc>
                  <a:txBody>
                    <a:bodyPr/>
                    <a:lstStyle/>
                    <a:p>
                      <a:r>
                        <a:rPr lang="en-US" sz="3600" dirty="0"/>
                        <a:t>Windows</a:t>
                      </a:r>
                      <a:endParaRPr lang="en-IN" sz="3600"/>
                    </a:p>
                  </a:txBody>
                  <a:tcPr/>
                </a:tc>
                <a:tc>
                  <a:txBody>
                    <a:bodyPr/>
                    <a:lstStyle/>
                    <a:p>
                      <a:r>
                        <a:rPr lang="en-US" sz="3600" dirty="0"/>
                        <a:t>Windows, Linux</a:t>
                      </a:r>
                      <a:endParaRPr lang="en-IN" sz="3600"/>
                    </a:p>
                  </a:txBody>
                  <a:tcPr/>
                </a:tc>
                <a:extLst>
                  <a:ext uri="{0D108BD9-81ED-4DB2-BD59-A6C34878D82A}">
                    <a16:rowId xmlns:a16="http://schemas.microsoft.com/office/drawing/2014/main" val="3467795213"/>
                  </a:ext>
                </a:extLst>
              </a:tr>
              <a:tr h="370840">
                <a:tc>
                  <a:txBody>
                    <a:bodyPr/>
                    <a:lstStyle/>
                    <a:p>
                      <a:r>
                        <a:rPr lang="en-US" sz="4000" dirty="0"/>
                        <a:t>Compliance</a:t>
                      </a:r>
                      <a:endParaRPr lang="en-IN" sz="4000"/>
                    </a:p>
                  </a:txBody>
                  <a:tcPr/>
                </a:tc>
                <a:tc>
                  <a:txBody>
                    <a:bodyPr/>
                    <a:lstStyle/>
                    <a:p>
                      <a:r>
                        <a:rPr lang="en-US" sz="3600" dirty="0"/>
                        <a:t>Uses FIPS</a:t>
                      </a:r>
                      <a:r>
                        <a:rPr lang="en-US" sz="3600" baseline="0" dirty="0"/>
                        <a:t> compliant Algorithm</a:t>
                      </a:r>
                      <a:endParaRPr lang="en-IN" sz="3600"/>
                    </a:p>
                  </a:txBody>
                  <a:tcPr/>
                </a:tc>
                <a:tc>
                  <a:txBody>
                    <a:bodyPr/>
                    <a:lstStyle/>
                    <a:p>
                      <a:pPr marL="0" marR="0" lvl="0" indent="0" algn="l" defTabSz="1087444" rtl="0" eaLnBrk="1" fontAlgn="auto" latinLnBrk="0" hangingPunct="1">
                        <a:lnSpc>
                          <a:spcPct val="100000"/>
                        </a:lnSpc>
                        <a:spcBef>
                          <a:spcPts val="0"/>
                        </a:spcBef>
                        <a:spcAft>
                          <a:spcPts val="0"/>
                        </a:spcAft>
                        <a:buClrTx/>
                        <a:buSzTx/>
                        <a:buFontTx/>
                        <a:buNone/>
                        <a:tabLst/>
                        <a:defRPr/>
                      </a:pPr>
                      <a:r>
                        <a:rPr lang="en-US" sz="3600" dirty="0"/>
                        <a:t>Uses FIPS</a:t>
                      </a:r>
                      <a:r>
                        <a:rPr lang="en-US" sz="3600" baseline="0" dirty="0"/>
                        <a:t> compliant Algorithm</a:t>
                      </a:r>
                      <a:endParaRPr lang="en-IN" sz="3600"/>
                    </a:p>
                  </a:txBody>
                  <a:tcPr/>
                </a:tc>
                <a:extLst>
                  <a:ext uri="{0D108BD9-81ED-4DB2-BD59-A6C34878D82A}">
                    <a16:rowId xmlns:a16="http://schemas.microsoft.com/office/drawing/2014/main" val="878399861"/>
                  </a:ext>
                </a:extLst>
              </a:tr>
            </a:tbl>
          </a:graphicData>
        </a:graphic>
      </p:graphicFrame>
    </p:spTree>
    <p:extLst>
      <p:ext uri="{BB962C8B-B14F-4D97-AF65-F5344CB8AC3E}">
        <p14:creationId xmlns:p14="http://schemas.microsoft.com/office/powerpoint/2010/main" val="83528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8C65A9-AB7F-4237-9ABC-8F2DFFE87378}"/>
              </a:ext>
            </a:extLst>
          </p:cNvPr>
          <p:cNvSpPr>
            <a:spLocks noGrp="1"/>
          </p:cNvSpPr>
          <p:nvPr>
            <p:ph type="sldNum" sz="quarter" idx="10"/>
          </p:nvPr>
        </p:nvSpPr>
        <p:spPr/>
        <p:txBody>
          <a:bodyPr/>
          <a:lstStyle/>
          <a:p>
            <a:fld id="{DBE3E345-DE5E-4044-8635-14DAD031CBDE}" type="slidenum">
              <a:rPr lang="en-US" smtClean="0"/>
              <a:pPr/>
              <a:t>10</a:t>
            </a:fld>
            <a:endParaRPr lang="en-US" dirty="0"/>
          </a:p>
        </p:txBody>
      </p:sp>
      <p:sp>
        <p:nvSpPr>
          <p:cNvPr id="3" name="Title 2">
            <a:extLst>
              <a:ext uri="{FF2B5EF4-FFF2-40B4-BE49-F238E27FC236}">
                <a16:creationId xmlns:a16="http://schemas.microsoft.com/office/drawing/2014/main" id="{9BA41A11-9784-406A-A78C-C8E9EF36B366}"/>
              </a:ext>
            </a:extLst>
          </p:cNvPr>
          <p:cNvSpPr>
            <a:spLocks noGrp="1"/>
          </p:cNvSpPr>
          <p:nvPr>
            <p:ph type="title"/>
          </p:nvPr>
        </p:nvSpPr>
        <p:spPr/>
        <p:txBody>
          <a:bodyPr/>
          <a:lstStyle/>
          <a:p>
            <a:r>
              <a:rPr lang="en-IN" sz="5400" dirty="0"/>
              <a:t>Seclore Concepts</a:t>
            </a:r>
          </a:p>
        </p:txBody>
      </p:sp>
      <p:sp>
        <p:nvSpPr>
          <p:cNvPr id="4" name="Text Placeholder 3">
            <a:extLst>
              <a:ext uri="{FF2B5EF4-FFF2-40B4-BE49-F238E27FC236}">
                <a16:creationId xmlns:a16="http://schemas.microsoft.com/office/drawing/2014/main" id="{6CA03E20-8DC7-4495-95E3-BA287BF74DB8}"/>
              </a:ext>
            </a:extLst>
          </p:cNvPr>
          <p:cNvSpPr>
            <a:spLocks noGrp="1"/>
          </p:cNvSpPr>
          <p:nvPr>
            <p:ph type="body" sz="quarter" idx="11"/>
          </p:nvPr>
        </p:nvSpPr>
        <p:spPr>
          <a:xfrm>
            <a:off x="6723631" y="885825"/>
            <a:ext cx="17025091" cy="10974387"/>
          </a:xfrm>
        </p:spPr>
        <p:txBody>
          <a:bodyPr/>
          <a:lstStyle/>
          <a:p>
            <a:r>
              <a:rPr lang="en-IN" dirty="0"/>
              <a:t>Enterprise Application</a:t>
            </a:r>
          </a:p>
          <a:p>
            <a:pPr lvl="1"/>
            <a:r>
              <a:rPr lang="en-US" dirty="0"/>
              <a:t>Enterprise Application (EA) is the construct on Seclore Policy Server created to facilitate integration with Applications.  An EA was a way for an Application to connect to Seclore through Seclore APIs. Each EA created has a Unique ID and can be mapped to one integrating application.  Seclore APIs are initialized by referring to the Seclore Policy Server URL and the EA</a:t>
            </a:r>
          </a:p>
          <a:p>
            <a:pPr lvl="1"/>
            <a:r>
              <a:rPr lang="en-US" dirty="0"/>
              <a:t>The integrating application will use the EA ID and Passphrase (configured at the time of EA creation) for authenticating the Seclore API with Policy Server. This authenticated session will be used by the Seclore API to perform any subsequent actions like protect, upload file to Lite Online etc.</a:t>
            </a:r>
          </a:p>
          <a:p>
            <a:pPr lvl="1"/>
            <a:r>
              <a:rPr lang="en-US" dirty="0"/>
              <a:t>The EA instance also allows you to configure a web service URL which is used by the Policy Server during Policy Federation.</a:t>
            </a:r>
          </a:p>
          <a:p>
            <a:endParaRPr lang="en-US" dirty="0"/>
          </a:p>
          <a:p>
            <a:r>
              <a:rPr lang="en-US" dirty="0"/>
              <a:t>Hot Folder</a:t>
            </a:r>
          </a:p>
          <a:p>
            <a:pPr lvl="1"/>
            <a:r>
              <a:rPr lang="en-US" dirty="0"/>
              <a:t>HotFolder is a construct available within an EA. It is a combination of a Default File Owner, a default Classification on the protected files. </a:t>
            </a:r>
          </a:p>
          <a:p>
            <a:pPr lvl="1"/>
            <a:r>
              <a:rPr lang="en-US" dirty="0"/>
              <a:t>Each HotFolder has a Unique ID and One EA can have one or more Hot Folders. Based on a Business logic requirement, a HotFolder may be mapped to the Integrating Application’s Document Library/Director or even a Project. </a:t>
            </a:r>
          </a:p>
          <a:p>
            <a:pPr lvl="1"/>
            <a:r>
              <a:rPr lang="en-US" dirty="0"/>
              <a:t>At the time of Protection, the Seclore API expects a HotFolder ID to be passed as a parameter.</a:t>
            </a:r>
          </a:p>
          <a:p>
            <a:pPr lvl="1"/>
            <a:endParaRPr lang="en-IN" dirty="0"/>
          </a:p>
        </p:txBody>
      </p:sp>
      <p:sp>
        <p:nvSpPr>
          <p:cNvPr id="5" name="Text Placeholder 4">
            <a:extLst>
              <a:ext uri="{FF2B5EF4-FFF2-40B4-BE49-F238E27FC236}">
                <a16:creationId xmlns:a16="http://schemas.microsoft.com/office/drawing/2014/main" id="{4B8CCA54-66CB-42B6-874A-8C1739DAD2E9}"/>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2059667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11</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Prerequisites</a:t>
            </a:r>
          </a:p>
        </p:txBody>
      </p:sp>
    </p:spTree>
    <p:extLst>
      <p:ext uri="{BB962C8B-B14F-4D97-AF65-F5344CB8AC3E}">
        <p14:creationId xmlns:p14="http://schemas.microsoft.com/office/powerpoint/2010/main" val="87393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r" defTabSz="1087444" rtl="0" eaLnBrk="1" fontAlgn="auto" latinLnBrk="0" hangingPunct="1">
              <a:lnSpc>
                <a:spcPct val="100000"/>
              </a:lnSpc>
              <a:spcBef>
                <a:spcPts val="0"/>
              </a:spcBef>
              <a:spcAft>
                <a:spcPts val="0"/>
              </a:spcAft>
              <a:buClrTx/>
              <a:buSzTx/>
              <a:buFontTx/>
              <a:buNone/>
              <a:tabLst/>
              <a:defRPr/>
            </a:pPr>
            <a:fld id="{DBE3E345-DE5E-4044-8635-14DAD031CBDE}" type="slidenum">
              <a:rPr kumimoji="0" lang="en-US" sz="2000" b="0" i="0" u="none" strike="noStrike" kern="1200" cap="none" spc="0" normalizeH="0" baseline="0" noProof="0" smtClean="0">
                <a:ln>
                  <a:noFill/>
                </a:ln>
                <a:solidFill>
                  <a:srgbClr val="BEC6C4"/>
                </a:solidFill>
                <a:effectLst/>
                <a:uLnTx/>
                <a:uFillTx/>
                <a:latin typeface="Calibri"/>
                <a:ea typeface="+mn-ea"/>
                <a:cs typeface="+mn-cs"/>
              </a:rPr>
              <a:pPr marL="0" marR="0" lvl="0" indent="0" algn="r" defTabSz="1087444" rtl="0" eaLnBrk="1" fontAlgn="auto" latinLnBrk="0" hangingPunct="1">
                <a:lnSpc>
                  <a:spcPct val="100000"/>
                </a:lnSpc>
                <a:spcBef>
                  <a:spcPts val="0"/>
                </a:spcBef>
                <a:spcAft>
                  <a:spcPts val="0"/>
                </a:spcAft>
                <a:buClrTx/>
                <a:buSzTx/>
                <a:buFontTx/>
                <a:buNone/>
                <a:tabLst/>
                <a:defRPr/>
              </a:pPr>
              <a:t>12</a:t>
            </a:fld>
            <a:endParaRPr kumimoji="0" lang="en-US" sz="2000" b="0" i="0" u="none" strike="noStrike" kern="1200" cap="none" spc="0" normalizeH="0" baseline="0" noProof="0" dirty="0">
              <a:ln>
                <a:noFill/>
              </a:ln>
              <a:solidFill>
                <a:srgbClr val="BEC6C4"/>
              </a:solidFill>
              <a:effectLst/>
              <a:uLnTx/>
              <a:uFillTx/>
              <a:latin typeface="Calibri"/>
              <a:ea typeface="+mn-ea"/>
              <a:cs typeface="+mn-cs"/>
            </a:endParaRPr>
          </a:p>
        </p:txBody>
      </p:sp>
      <p:sp>
        <p:nvSpPr>
          <p:cNvPr id="22" name="Title 21"/>
          <p:cNvSpPr>
            <a:spLocks noGrp="1"/>
          </p:cNvSpPr>
          <p:nvPr>
            <p:ph type="title"/>
          </p:nvPr>
        </p:nvSpPr>
        <p:spPr/>
        <p:txBody>
          <a:bodyPr/>
          <a:lstStyle/>
          <a:p>
            <a:r>
              <a:rPr lang="en-US" dirty="0"/>
              <a:t>Servers and API license</a:t>
            </a:r>
          </a:p>
        </p:txBody>
      </p:sp>
      <p:sp>
        <p:nvSpPr>
          <p:cNvPr id="7" name="Text Placeholder 6">
            <a:extLst>
              <a:ext uri="{FF2B5EF4-FFF2-40B4-BE49-F238E27FC236}">
                <a16:creationId xmlns:a16="http://schemas.microsoft.com/office/drawing/2014/main" id="{B2E3994A-19AC-402F-A54C-88120C0D2552}"/>
              </a:ext>
            </a:extLst>
          </p:cNvPr>
          <p:cNvSpPr>
            <a:spLocks noGrp="1"/>
          </p:cNvSpPr>
          <p:nvPr>
            <p:ph type="body" sz="quarter" idx="11"/>
          </p:nvPr>
        </p:nvSpPr>
        <p:spPr>
          <a:xfrm>
            <a:off x="5943600" y="559994"/>
            <a:ext cx="17805123" cy="11355781"/>
          </a:xfrm>
        </p:spPr>
        <p:txBody>
          <a:bodyPr/>
          <a:lstStyle/>
          <a:p>
            <a:r>
              <a:rPr lang="en-US" sz="5400" dirty="0"/>
              <a:t>Policy Server and Lite Online Editor</a:t>
            </a:r>
          </a:p>
          <a:p>
            <a:pPr lvl="1"/>
            <a:r>
              <a:rPr lang="en-US" sz="3600" dirty="0"/>
              <a:t>Identify the </a:t>
            </a:r>
            <a:r>
              <a:rPr lang="en-US" sz="3600" dirty="0" err="1"/>
              <a:t>PolicyServer</a:t>
            </a:r>
            <a:r>
              <a:rPr lang="en-US" sz="3600" dirty="0"/>
              <a:t>(PS) deployed/used by your organization on which this exercise is to be carried out.</a:t>
            </a:r>
          </a:p>
          <a:p>
            <a:pPr lvl="2"/>
            <a:r>
              <a:rPr lang="en-US" sz="2800" dirty="0"/>
              <a:t>Check with your IT security team or contact your Seclore Point of Contact for this </a:t>
            </a:r>
          </a:p>
          <a:p>
            <a:pPr lvl="1"/>
            <a:r>
              <a:rPr lang="en-US" sz="3600" dirty="0"/>
              <a:t>This is usually done on a UAT/Test PS , but can also be done in the production PS</a:t>
            </a:r>
          </a:p>
          <a:p>
            <a:pPr lvl="1"/>
            <a:r>
              <a:rPr lang="en-US" sz="3600" dirty="0"/>
              <a:t>Check if the Seclore Policy Server is accessible. Note the URL.</a:t>
            </a:r>
            <a:endParaRPr lang="en-US" sz="6000" dirty="0"/>
          </a:p>
          <a:p>
            <a:r>
              <a:rPr lang="en-US" sz="5400" dirty="0"/>
              <a:t>API License </a:t>
            </a:r>
          </a:p>
          <a:p>
            <a:pPr lvl="1"/>
            <a:r>
              <a:rPr lang="en-US" sz="3600" dirty="0"/>
              <a:t>Your organization will require an API license to use Seclore APIs for Integration. </a:t>
            </a:r>
          </a:p>
          <a:p>
            <a:pPr lvl="1"/>
            <a:r>
              <a:rPr lang="en-US" sz="3600" dirty="0"/>
              <a:t>You can check this yourself if you have access to the Policy Server as root/sysadmin user. Below are the steps to follow to check this out</a:t>
            </a:r>
          </a:p>
          <a:p>
            <a:pPr lvl="2"/>
            <a:r>
              <a:rPr lang="en-US" sz="2800" dirty="0"/>
              <a:t>As Root/Sysadmin:</a:t>
            </a:r>
          </a:p>
          <a:p>
            <a:pPr lvl="2"/>
            <a:r>
              <a:rPr lang="en-US" sz="2800" dirty="0"/>
              <a:t>Login to PS using the sysadmin URL</a:t>
            </a:r>
          </a:p>
          <a:p>
            <a:pPr lvl="2"/>
            <a:r>
              <a:rPr lang="en-US" sz="2800" dirty="0"/>
              <a:t>Click on ‘License’ tab</a:t>
            </a:r>
          </a:p>
          <a:p>
            <a:pPr lvl="2"/>
            <a:r>
              <a:rPr lang="en-US" sz="2800" dirty="0"/>
              <a:t>Check if ‘</a:t>
            </a:r>
            <a:r>
              <a:rPr lang="en-US" sz="2800" dirty="0" err="1"/>
              <a:t>WebServices</a:t>
            </a:r>
            <a:r>
              <a:rPr lang="en-US" sz="2800" dirty="0"/>
              <a:t> Client’ </a:t>
            </a:r>
          </a:p>
          <a:p>
            <a:pPr marL="915988" lvl="2" indent="0">
              <a:buNone/>
            </a:pPr>
            <a:r>
              <a:rPr lang="en-US" sz="2800" dirty="0"/>
              <a:t>exists under Application List</a:t>
            </a:r>
          </a:p>
        </p:txBody>
      </p:sp>
      <p:sp>
        <p:nvSpPr>
          <p:cNvPr id="19" name="Text Placeholder 18">
            <a:extLst>
              <a:ext uri="{FF2B5EF4-FFF2-40B4-BE49-F238E27FC236}">
                <a16:creationId xmlns:a16="http://schemas.microsoft.com/office/drawing/2014/main" id="{3B0494FE-400F-4BC4-863A-EEBDC3193298}"/>
              </a:ext>
            </a:extLst>
          </p:cNvPr>
          <p:cNvSpPr>
            <a:spLocks noGrp="1"/>
          </p:cNvSpPr>
          <p:nvPr>
            <p:ph type="body" sz="quarter" idx="12"/>
          </p:nvPr>
        </p:nvSpPr>
        <p:spPr/>
        <p:txBody>
          <a:bodyPr/>
          <a:lstStyle/>
          <a:p>
            <a:endParaRPr lang="en-IN"/>
          </a:p>
        </p:txBody>
      </p:sp>
      <p:pic>
        <p:nvPicPr>
          <p:cNvPr id="45" name="Picture 4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pic>
        <p:nvPicPr>
          <p:cNvPr id="43" name="Google Shape;95;p2">
            <a:extLst>
              <a:ext uri="{FF2B5EF4-FFF2-40B4-BE49-F238E27FC236}">
                <a16:creationId xmlns:a16="http://schemas.microsoft.com/office/drawing/2014/main" id="{82780E63-C090-4373-B41D-FBA4CE4CC75B}"/>
              </a:ext>
            </a:extLst>
          </p:cNvPr>
          <p:cNvPicPr preferRelativeResize="0"/>
          <p:nvPr/>
        </p:nvPicPr>
        <p:blipFill rotWithShape="1">
          <a:blip r:embed="rId4">
            <a:alphaModFix/>
          </a:blip>
          <a:srcRect/>
          <a:stretch/>
        </p:blipFill>
        <p:spPr>
          <a:xfrm>
            <a:off x="12744450" y="7697564"/>
            <a:ext cx="11579125" cy="5094298"/>
          </a:xfrm>
          <a:prstGeom prst="rect">
            <a:avLst/>
          </a:prstGeom>
          <a:noFill/>
          <a:ln w="9525" cap="flat" cmpd="sng">
            <a:solidFill>
              <a:srgbClr val="D8D8D8"/>
            </a:solidFill>
            <a:prstDash val="solid"/>
            <a:round/>
            <a:headEnd type="none" w="sm" len="sm"/>
            <a:tailEnd type="none" w="sm" len="sm"/>
          </a:ln>
        </p:spPr>
      </p:pic>
    </p:spTree>
    <p:extLst>
      <p:ext uri="{BB962C8B-B14F-4D97-AF65-F5344CB8AC3E}">
        <p14:creationId xmlns:p14="http://schemas.microsoft.com/office/powerpoint/2010/main" val="153033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13</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dirty="0"/>
              <a:t>Seclore Protected File</a:t>
            </a:r>
            <a:endParaRPr lang="en-IN"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1285875"/>
            <a:ext cx="17025091" cy="10574337"/>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sz="5400" dirty="0"/>
              <a:t>You will need a HTML Wrapped + Protected file to run the sample code. </a:t>
            </a:r>
          </a:p>
          <a:p>
            <a:pPr marL="1143000" indent="-1143000">
              <a:buFont typeface="+mj-lt"/>
              <a:buAutoNum type="arabicPeriod"/>
            </a:pPr>
            <a:endParaRPr lang="en-US" sz="5400" dirty="0"/>
          </a:p>
          <a:p>
            <a:pPr marL="1143000" indent="-1143000">
              <a:buFont typeface="+mj-lt"/>
              <a:buAutoNum type="arabicPeriod"/>
            </a:pPr>
            <a:r>
              <a:rPr lang="en-US" sz="5400" dirty="0"/>
              <a:t>You can use the sample code “Protect &amp; Wrap using Hot Folder” to create protected files. Contact your Seclore representative to get the protection sample code.</a:t>
            </a:r>
            <a:endParaRPr lang="en-IN" sz="5400" dirty="0"/>
          </a:p>
          <a:p>
            <a:pPr marL="914400" lvl="1" indent="-514350"/>
            <a:endParaRPr lang="en-US" dirty="0"/>
          </a:p>
          <a:p>
            <a:pPr marL="0" indent="0">
              <a:buNone/>
            </a:pPr>
            <a:endParaRPr lang="en-US" dirty="0"/>
          </a:p>
        </p:txBody>
      </p:sp>
    </p:spTree>
    <p:extLst>
      <p:ext uri="{BB962C8B-B14F-4D97-AF65-F5344CB8AC3E}">
        <p14:creationId xmlns:p14="http://schemas.microsoft.com/office/powerpoint/2010/main" val="1904022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14</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a:xfrm>
            <a:off x="638452" y="6884510"/>
            <a:ext cx="4758871" cy="2286000"/>
          </a:xfrm>
        </p:spPr>
        <p:txBody>
          <a:bodyPr/>
          <a:lstStyle/>
          <a:p>
            <a:r>
              <a:rPr lang="en-US" sz="5400" dirty="0"/>
              <a:t>Java Cryptographic Encryption Files (applicable for </a:t>
            </a:r>
            <a:r>
              <a:rPr lang="en-US" sz="5400"/>
              <a:t>Java 8 and above)</a:t>
            </a:r>
            <a:endParaRPr lang="en-IN" sz="5400"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685801"/>
            <a:ext cx="17025091" cy="11744324"/>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dirty="0"/>
              <a:t>Seclore uses strong encryption that is not supported by default Java package so you will need to replace the JCE files (depending on your version of Java) that support unlimited strength.</a:t>
            </a:r>
          </a:p>
          <a:p>
            <a:pPr marL="1143000" indent="-1143000">
              <a:buFont typeface="+mj-lt"/>
              <a:buAutoNum type="arabicPeriod"/>
            </a:pPr>
            <a:endParaRPr lang="en-US" dirty="0"/>
          </a:p>
          <a:p>
            <a:pPr marL="1143000" indent="-1143000">
              <a:buFont typeface="+mj-lt"/>
              <a:buAutoNum type="arabicPeriod"/>
            </a:pPr>
            <a:r>
              <a:rPr lang="en-US" dirty="0"/>
              <a:t>The unlimited strength JCE files are available in the package shared with you in the following folder:</a:t>
            </a:r>
          </a:p>
          <a:p>
            <a:pPr marL="1477963" lvl="1" indent="-1143000"/>
            <a:r>
              <a:rPr lang="en-US" b="1" i="1" dirty="0"/>
              <a:t>\Sample Code\Docs\JCE Files</a:t>
            </a:r>
          </a:p>
          <a:p>
            <a:pPr marL="1143000" indent="-1143000">
              <a:buFont typeface="+mj-lt"/>
              <a:buAutoNum type="arabicPeriod"/>
            </a:pPr>
            <a:endParaRPr lang="en-US" dirty="0"/>
          </a:p>
          <a:p>
            <a:pPr marL="1143000" indent="-1143000">
              <a:buFont typeface="+mj-lt"/>
              <a:buAutoNum type="arabicPeriod"/>
            </a:pPr>
            <a:r>
              <a:rPr lang="en-US" dirty="0"/>
              <a:t>The folder will have two jars, local_policy.jar and US_export_policy.jar</a:t>
            </a:r>
          </a:p>
          <a:p>
            <a:pPr marL="1143000" indent="-1143000">
              <a:buFont typeface="+mj-lt"/>
              <a:buAutoNum type="arabicPeriod"/>
            </a:pPr>
            <a:endParaRPr lang="en-US" dirty="0"/>
          </a:p>
          <a:p>
            <a:pPr marL="1143000" indent="-1143000">
              <a:buFont typeface="+mj-lt"/>
              <a:buAutoNum type="arabicPeriod"/>
            </a:pPr>
            <a:r>
              <a:rPr lang="en-US" dirty="0"/>
              <a:t>Place it in the &lt;JRE_FOLDER&gt;/lib/security/ directory of the machine where will be running the Sample Code.</a:t>
            </a:r>
          </a:p>
          <a:p>
            <a:pPr marL="1143000" indent="-1143000">
              <a:buFont typeface="+mj-lt"/>
              <a:buAutoNum type="arabicPeriod"/>
            </a:pPr>
            <a:endParaRPr lang="en-US" dirty="0"/>
          </a:p>
          <a:p>
            <a:pPr marL="1143000" indent="-1143000">
              <a:buFont typeface="+mj-lt"/>
              <a:buAutoNum type="arabicPeriod"/>
            </a:pPr>
            <a:r>
              <a:rPr lang="en-US" dirty="0"/>
              <a:t>Take backup of old JARs before replacing.</a:t>
            </a:r>
          </a:p>
          <a:p>
            <a:pPr marL="0" indent="0">
              <a:buNone/>
            </a:pPr>
            <a:endParaRPr lang="en-US" dirty="0"/>
          </a:p>
        </p:txBody>
      </p:sp>
    </p:spTree>
    <p:extLst>
      <p:ext uri="{BB962C8B-B14F-4D97-AF65-F5344CB8AC3E}">
        <p14:creationId xmlns:p14="http://schemas.microsoft.com/office/powerpoint/2010/main" val="38903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761FC6-018D-4BC5-81D6-1A9EF5998A79}"/>
              </a:ext>
            </a:extLst>
          </p:cNvPr>
          <p:cNvSpPr>
            <a:spLocks noGrp="1"/>
          </p:cNvSpPr>
          <p:nvPr>
            <p:ph type="sldNum" sz="quarter" idx="10"/>
          </p:nvPr>
        </p:nvSpPr>
        <p:spPr/>
        <p:txBody>
          <a:bodyPr/>
          <a:lstStyle/>
          <a:p>
            <a:fld id="{DBE3E345-DE5E-4044-8635-14DAD031CBDE}" type="slidenum">
              <a:rPr lang="en-US" smtClean="0"/>
              <a:pPr/>
              <a:t>15</a:t>
            </a:fld>
            <a:endParaRPr lang="en-US" dirty="0"/>
          </a:p>
        </p:txBody>
      </p:sp>
      <p:sp>
        <p:nvSpPr>
          <p:cNvPr id="3" name="Title 2">
            <a:extLst>
              <a:ext uri="{FF2B5EF4-FFF2-40B4-BE49-F238E27FC236}">
                <a16:creationId xmlns:a16="http://schemas.microsoft.com/office/drawing/2014/main" id="{CA1ED0CC-5C3F-4234-B21B-3B0C62E2945A}"/>
              </a:ext>
            </a:extLst>
          </p:cNvPr>
          <p:cNvSpPr>
            <a:spLocks noGrp="1"/>
          </p:cNvSpPr>
          <p:nvPr>
            <p:ph type="title"/>
          </p:nvPr>
        </p:nvSpPr>
        <p:spPr/>
        <p:txBody>
          <a:bodyPr/>
          <a:lstStyle/>
          <a:p>
            <a:r>
              <a:rPr lang="en-US" dirty="0"/>
              <a:t>Replace in &lt;JRE_FOLDER&gt;/lib/security</a:t>
            </a:r>
            <a:endParaRPr lang="en-IN" dirty="0"/>
          </a:p>
        </p:txBody>
      </p:sp>
      <p:sp>
        <p:nvSpPr>
          <p:cNvPr id="5" name="Text Placeholder 4">
            <a:extLst>
              <a:ext uri="{FF2B5EF4-FFF2-40B4-BE49-F238E27FC236}">
                <a16:creationId xmlns:a16="http://schemas.microsoft.com/office/drawing/2014/main" id="{5EF2295C-FED1-47B6-B876-990A091B1592}"/>
              </a:ext>
            </a:extLst>
          </p:cNvPr>
          <p:cNvSpPr>
            <a:spLocks noGrp="1"/>
          </p:cNvSpPr>
          <p:nvPr>
            <p:ph type="body" sz="quarter" idx="12"/>
          </p:nvPr>
        </p:nvSpPr>
        <p:spPr/>
        <p:txBody>
          <a:bodyPr/>
          <a:lstStyle/>
          <a:p>
            <a:endParaRPr lang="en-IN" dirty="0"/>
          </a:p>
        </p:txBody>
      </p:sp>
      <p:sp>
        <p:nvSpPr>
          <p:cNvPr id="11" name="Text Placeholder 3">
            <a:extLst>
              <a:ext uri="{FF2B5EF4-FFF2-40B4-BE49-F238E27FC236}">
                <a16:creationId xmlns:a16="http://schemas.microsoft.com/office/drawing/2014/main" id="{040EE4C5-B8DD-4E48-ADAF-9B99559DF40D}"/>
              </a:ext>
            </a:extLst>
          </p:cNvPr>
          <p:cNvSpPr txBox="1">
            <a:spLocks/>
          </p:cNvSpPr>
          <p:nvPr/>
        </p:nvSpPr>
        <p:spPr>
          <a:xfrm>
            <a:off x="8121424" y="10883544"/>
            <a:ext cx="8580282" cy="2327202"/>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endParaRPr lang="en-IN" sz="4000" dirty="0"/>
          </a:p>
        </p:txBody>
      </p:sp>
      <p:sp>
        <p:nvSpPr>
          <p:cNvPr id="12" name="Text Placeholder 3">
            <a:extLst>
              <a:ext uri="{FF2B5EF4-FFF2-40B4-BE49-F238E27FC236}">
                <a16:creationId xmlns:a16="http://schemas.microsoft.com/office/drawing/2014/main" id="{CADECE07-30E3-4EC6-A3A9-68AC72F8DFCC}"/>
              </a:ext>
            </a:extLst>
          </p:cNvPr>
          <p:cNvSpPr txBox="1">
            <a:spLocks/>
          </p:cNvSpPr>
          <p:nvPr/>
        </p:nvSpPr>
        <p:spPr>
          <a:xfrm>
            <a:off x="19577728" y="2866665"/>
            <a:ext cx="4396697"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dirty="0"/>
              <a:t>JRE/Lib/Security</a:t>
            </a:r>
            <a:endParaRPr lang="en-IN" sz="4000" dirty="0"/>
          </a:p>
        </p:txBody>
      </p:sp>
      <p:sp>
        <p:nvSpPr>
          <p:cNvPr id="17" name="Oval 16">
            <a:extLst>
              <a:ext uri="{FF2B5EF4-FFF2-40B4-BE49-F238E27FC236}">
                <a16:creationId xmlns:a16="http://schemas.microsoft.com/office/drawing/2014/main" id="{73619889-FC71-4E6E-B2F1-B110C29F909F}"/>
              </a:ext>
            </a:extLst>
          </p:cNvPr>
          <p:cNvSpPr/>
          <p:nvPr/>
        </p:nvSpPr>
        <p:spPr>
          <a:xfrm>
            <a:off x="6153779" y="9095230"/>
            <a:ext cx="646089" cy="57609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3600" dirty="0">
                <a:latin typeface="Open Sans Light"/>
              </a:rPr>
              <a:t>2</a:t>
            </a:r>
          </a:p>
        </p:txBody>
      </p:sp>
      <p:sp>
        <p:nvSpPr>
          <p:cNvPr id="20" name="Oval 19">
            <a:extLst>
              <a:ext uri="{FF2B5EF4-FFF2-40B4-BE49-F238E27FC236}">
                <a16:creationId xmlns:a16="http://schemas.microsoft.com/office/drawing/2014/main" id="{4C9657C1-C44C-44A4-8E8A-5185A5C5219D}"/>
              </a:ext>
            </a:extLst>
          </p:cNvPr>
          <p:cNvSpPr/>
          <p:nvPr/>
        </p:nvSpPr>
        <p:spPr>
          <a:xfrm>
            <a:off x="6153780" y="2792464"/>
            <a:ext cx="646089" cy="57609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3600" dirty="0">
                <a:latin typeface="Open Sans Light"/>
              </a:rPr>
              <a:t>1</a:t>
            </a:r>
          </a:p>
        </p:txBody>
      </p:sp>
      <p:sp>
        <p:nvSpPr>
          <p:cNvPr id="21" name="AutoShape 4" descr="https://docs.axway.com/bundle/Syncplicity/page/files/_153283482image2019-5-10_11-42-2.png">
            <a:extLst>
              <a:ext uri="{FF2B5EF4-FFF2-40B4-BE49-F238E27FC236}">
                <a16:creationId xmlns:a16="http://schemas.microsoft.com/office/drawing/2014/main" id="{F439DCB2-00C3-44EC-86DB-C35AE7C01999}"/>
              </a:ext>
            </a:extLst>
          </p:cNvPr>
          <p:cNvSpPr>
            <a:spLocks noChangeAspect="1" noChangeArrowheads="1"/>
          </p:cNvSpPr>
          <p:nvPr/>
        </p:nvSpPr>
        <p:spPr bwMode="auto">
          <a:xfrm>
            <a:off x="12041188"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2" name="Picture 21">
            <a:extLst>
              <a:ext uri="{FF2B5EF4-FFF2-40B4-BE49-F238E27FC236}">
                <a16:creationId xmlns:a16="http://schemas.microsoft.com/office/drawing/2014/main" id="{8AB503AB-CE77-4C0C-8047-AA3E78433E7D}"/>
              </a:ext>
            </a:extLst>
          </p:cNvPr>
          <p:cNvPicPr>
            <a:picLocks noChangeAspect="1"/>
          </p:cNvPicPr>
          <p:nvPr/>
        </p:nvPicPr>
        <p:blipFill rotWithShape="1">
          <a:blip r:embed="rId2"/>
          <a:srcRect l="1699" t="5228" r="2577"/>
          <a:stretch/>
        </p:blipFill>
        <p:spPr>
          <a:xfrm>
            <a:off x="7243994" y="6806416"/>
            <a:ext cx="11957230" cy="6139874"/>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id="{1B1E8408-B46D-4999-A3F3-470390ABE50A}"/>
              </a:ext>
            </a:extLst>
          </p:cNvPr>
          <p:cNvPicPr>
            <a:picLocks noChangeAspect="1"/>
          </p:cNvPicPr>
          <p:nvPr/>
        </p:nvPicPr>
        <p:blipFill rotWithShape="1">
          <a:blip r:embed="rId3"/>
          <a:srcRect r="5584" b="2439"/>
          <a:stretch/>
        </p:blipFill>
        <p:spPr>
          <a:xfrm>
            <a:off x="7243994" y="284135"/>
            <a:ext cx="11957230" cy="6131006"/>
          </a:xfrm>
          <a:prstGeom prst="rect">
            <a:avLst/>
          </a:prstGeom>
          <a:ln>
            <a:noFill/>
          </a:ln>
          <a:effectLst>
            <a:outerShdw blurRad="292100" dist="139700" dir="2700000" algn="tl" rotWithShape="0">
              <a:srgbClr val="333333">
                <a:alpha val="65000"/>
              </a:srgbClr>
            </a:outerShdw>
          </a:effectLst>
        </p:spPr>
      </p:pic>
      <p:sp>
        <p:nvSpPr>
          <p:cNvPr id="27" name="Text Placeholder 3">
            <a:extLst>
              <a:ext uri="{FF2B5EF4-FFF2-40B4-BE49-F238E27FC236}">
                <a16:creationId xmlns:a16="http://schemas.microsoft.com/office/drawing/2014/main" id="{32D1F80A-47DB-4367-A4AC-E54C585A5541}"/>
              </a:ext>
            </a:extLst>
          </p:cNvPr>
          <p:cNvSpPr txBox="1">
            <a:spLocks/>
          </p:cNvSpPr>
          <p:nvPr/>
        </p:nvSpPr>
        <p:spPr>
          <a:xfrm>
            <a:off x="19520578" y="9538719"/>
            <a:ext cx="4549097"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dirty="0"/>
              <a:t>JDK/JRE/Lib/Security</a:t>
            </a:r>
            <a:endParaRPr lang="en-IN" sz="4000" dirty="0"/>
          </a:p>
        </p:txBody>
      </p:sp>
    </p:spTree>
    <p:extLst>
      <p:ext uri="{BB962C8B-B14F-4D97-AF65-F5344CB8AC3E}">
        <p14:creationId xmlns:p14="http://schemas.microsoft.com/office/powerpoint/2010/main" val="698180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16</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dirty="0"/>
              <a:t>SSL Certificate</a:t>
            </a:r>
            <a:endParaRPr lang="en-IN"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685801"/>
            <a:ext cx="17025091" cy="11744324"/>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dirty="0"/>
              <a:t>If Policy Server is running on self signed certificate,  need to import the certificate into JRE which is used for Client Library.</a:t>
            </a:r>
          </a:p>
          <a:p>
            <a:pPr marL="1143000" indent="-1143000">
              <a:buFont typeface="+mj-lt"/>
              <a:buAutoNum type="arabicPeriod"/>
            </a:pPr>
            <a:endParaRPr lang="en-US" dirty="0"/>
          </a:p>
          <a:p>
            <a:pPr marL="1143000" indent="-1143000">
              <a:buFont typeface="+mj-lt"/>
              <a:buAutoNum type="arabicPeriod"/>
            </a:pPr>
            <a:r>
              <a:rPr lang="en-US" dirty="0"/>
              <a:t>Steps to import the self signed certificate:-</a:t>
            </a:r>
          </a:p>
          <a:p>
            <a:pPr marL="1477963" lvl="1" indent="-1143000">
              <a:buFont typeface="+mj-lt"/>
              <a:buAutoNum type="alphaLcPeriod"/>
            </a:pPr>
            <a:r>
              <a:rPr lang="en-US" sz="3600" dirty="0"/>
              <a:t>Access Policy Server in any browser and download the self signed certificate.</a:t>
            </a:r>
          </a:p>
          <a:p>
            <a:pPr marL="1477963" lvl="1" indent="-1143000">
              <a:buFont typeface="+mj-lt"/>
              <a:buAutoNum type="alphaLcPeriod"/>
            </a:pPr>
            <a:r>
              <a:rPr lang="en-US" sz="3600" dirty="0"/>
              <a:t>Execute below command from CMD</a:t>
            </a:r>
          </a:p>
          <a:p>
            <a:pPr marL="1477963" lvl="1" indent="-1143000">
              <a:buFont typeface="+mj-lt"/>
              <a:buAutoNum type="alphaLcPeriod"/>
            </a:pPr>
            <a:r>
              <a:rPr lang="en-US" sz="3600" dirty="0"/>
              <a:t>&lt;JRE-FOLDER&gt;\bin\keytool.exe -import -alias "&lt;ALIAS-NAME-FOR-CERTIFICATE&gt;" -</a:t>
            </a:r>
            <a:r>
              <a:rPr lang="en-US" sz="3600" dirty="0" err="1"/>
              <a:t>keystore</a:t>
            </a:r>
            <a:r>
              <a:rPr lang="en-US" sz="3600" dirty="0"/>
              <a:t> "&lt;JRE-FOLDER&gt;\lib\security\</a:t>
            </a:r>
            <a:r>
              <a:rPr lang="en-US" sz="3600" dirty="0" err="1"/>
              <a:t>cacerts</a:t>
            </a:r>
            <a:r>
              <a:rPr lang="en-US" sz="3600" dirty="0"/>
              <a:t>" -file "&lt;</a:t>
            </a:r>
            <a:r>
              <a:rPr lang="en-US" sz="3600" dirty="0" err="1"/>
              <a:t>Downloaded_CERTIFICATE</a:t>
            </a:r>
            <a:r>
              <a:rPr lang="en-US" sz="3600" dirty="0"/>
              <a:t>-PATH&gt;“</a:t>
            </a:r>
          </a:p>
          <a:p>
            <a:pPr marL="1477963" lvl="1" indent="-1143000">
              <a:buFont typeface="+mj-lt"/>
              <a:buAutoNum type="alphaLcPeriod"/>
            </a:pPr>
            <a:r>
              <a:rPr lang="en-US" sz="3600" dirty="0"/>
              <a:t>Example : </a:t>
            </a:r>
            <a:r>
              <a:rPr lang="en-US" sz="3600" dirty="0" err="1"/>
              <a:t>keytool</a:t>
            </a:r>
            <a:r>
              <a:rPr lang="en-US" sz="3600" dirty="0"/>
              <a:t> -import -alias "</a:t>
            </a:r>
            <a:r>
              <a:rPr lang="en-US" sz="3600" dirty="0" err="1"/>
              <a:t>ps_cert</a:t>
            </a:r>
            <a:r>
              <a:rPr lang="en-US" sz="3600" dirty="0"/>
              <a:t>" -</a:t>
            </a:r>
            <a:r>
              <a:rPr lang="en-US" sz="3600" dirty="0" err="1"/>
              <a:t>keystore</a:t>
            </a:r>
            <a:r>
              <a:rPr lang="en-US" sz="3600" dirty="0"/>
              <a:t> "C:\Program Files\Java\jre7\lib\security\</a:t>
            </a:r>
            <a:r>
              <a:rPr lang="en-US" sz="3600" dirty="0" err="1"/>
              <a:t>cacerts</a:t>
            </a:r>
            <a:r>
              <a:rPr lang="en-US" sz="3600" dirty="0"/>
              <a:t>" -file “XXXXX\filesecure.cer“</a:t>
            </a:r>
          </a:p>
          <a:p>
            <a:pPr marL="1143000" indent="-1143000">
              <a:buFont typeface="+mj-lt"/>
              <a:buAutoNum type="arabicPeriod"/>
            </a:pPr>
            <a:endParaRPr lang="en-US" dirty="0"/>
          </a:p>
          <a:p>
            <a:pPr marL="1143000" indent="-1143000">
              <a:buFont typeface="+mj-lt"/>
              <a:buAutoNum type="arabicPeriod"/>
            </a:pPr>
            <a:r>
              <a:rPr lang="en-US" dirty="0"/>
              <a:t>If it asks for password, enter '</a:t>
            </a:r>
            <a:r>
              <a:rPr lang="en-US" dirty="0" err="1"/>
              <a:t>changeit</a:t>
            </a:r>
            <a:r>
              <a:rPr lang="en-US" dirty="0"/>
              <a:t>' , this is default password for </a:t>
            </a:r>
            <a:r>
              <a:rPr lang="en-US" dirty="0" err="1"/>
              <a:t>jre</a:t>
            </a:r>
            <a:r>
              <a:rPr lang="en-US" dirty="0"/>
              <a:t>.</a:t>
            </a:r>
          </a:p>
        </p:txBody>
      </p:sp>
    </p:spTree>
    <p:extLst>
      <p:ext uri="{BB962C8B-B14F-4D97-AF65-F5344CB8AC3E}">
        <p14:creationId xmlns:p14="http://schemas.microsoft.com/office/powerpoint/2010/main" val="324157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17</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Running the Sample Code</a:t>
            </a:r>
          </a:p>
        </p:txBody>
      </p:sp>
    </p:spTree>
    <p:extLst>
      <p:ext uri="{BB962C8B-B14F-4D97-AF65-F5344CB8AC3E}">
        <p14:creationId xmlns:p14="http://schemas.microsoft.com/office/powerpoint/2010/main" val="372544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BC6058-0464-43DE-9F28-66F5F9E44774}"/>
              </a:ext>
            </a:extLst>
          </p:cNvPr>
          <p:cNvSpPr>
            <a:spLocks noGrp="1"/>
          </p:cNvSpPr>
          <p:nvPr>
            <p:ph type="sldNum" sz="quarter" idx="10"/>
          </p:nvPr>
        </p:nvSpPr>
        <p:spPr/>
        <p:txBody>
          <a:bodyPr/>
          <a:lstStyle/>
          <a:p>
            <a:fld id="{DBE3E345-DE5E-4044-8635-14DAD031CBDE}" type="slidenum">
              <a:rPr lang="en-US" smtClean="0"/>
              <a:pPr/>
              <a:t>18</a:t>
            </a:fld>
            <a:endParaRPr lang="en-US" dirty="0"/>
          </a:p>
        </p:txBody>
      </p:sp>
      <p:sp>
        <p:nvSpPr>
          <p:cNvPr id="3" name="Title 2">
            <a:extLst>
              <a:ext uri="{FF2B5EF4-FFF2-40B4-BE49-F238E27FC236}">
                <a16:creationId xmlns:a16="http://schemas.microsoft.com/office/drawing/2014/main" id="{AE71755D-BAD6-4248-8862-7E251B54BA7F}"/>
              </a:ext>
            </a:extLst>
          </p:cNvPr>
          <p:cNvSpPr>
            <a:spLocks noGrp="1"/>
          </p:cNvSpPr>
          <p:nvPr>
            <p:ph type="title"/>
          </p:nvPr>
        </p:nvSpPr>
        <p:spPr/>
        <p:txBody>
          <a:bodyPr/>
          <a:lstStyle/>
          <a:p>
            <a:r>
              <a:rPr lang="en-IN" dirty="0"/>
              <a:t>Import the project into an existing workspace in Eclipse</a:t>
            </a:r>
          </a:p>
        </p:txBody>
      </p:sp>
      <p:pic>
        <p:nvPicPr>
          <p:cNvPr id="19" name="Picture 18">
            <a:extLst>
              <a:ext uri="{FF2B5EF4-FFF2-40B4-BE49-F238E27FC236}">
                <a16:creationId xmlns:a16="http://schemas.microsoft.com/office/drawing/2014/main" id="{40BF9F7E-87F7-4A3E-AB01-3F71A52CDDAC}"/>
              </a:ext>
            </a:extLst>
          </p:cNvPr>
          <p:cNvPicPr>
            <a:picLocks noChangeAspect="1"/>
          </p:cNvPicPr>
          <p:nvPr/>
        </p:nvPicPr>
        <p:blipFill>
          <a:blip r:embed="rId2"/>
          <a:stretch>
            <a:fillRect/>
          </a:stretch>
        </p:blipFill>
        <p:spPr>
          <a:xfrm>
            <a:off x="5890110" y="4149226"/>
            <a:ext cx="4905821" cy="7655845"/>
          </a:xfrm>
          <a:prstGeom prst="rect">
            <a:avLst/>
          </a:prstGeom>
          <a:ln>
            <a:noFill/>
          </a:ln>
          <a:effectLst>
            <a:outerShdw blurRad="292100" dist="139700" dir="2700000" algn="tl" rotWithShape="0">
              <a:srgbClr val="333333">
                <a:alpha val="65000"/>
              </a:srgbClr>
            </a:outerShdw>
          </a:effectLst>
        </p:spPr>
      </p:pic>
      <p:pic>
        <p:nvPicPr>
          <p:cNvPr id="20" name="Picture 19">
            <a:extLst>
              <a:ext uri="{FF2B5EF4-FFF2-40B4-BE49-F238E27FC236}">
                <a16:creationId xmlns:a16="http://schemas.microsoft.com/office/drawing/2014/main" id="{EAD62D77-149B-43D5-A101-B8D59A176FEE}"/>
              </a:ext>
            </a:extLst>
          </p:cNvPr>
          <p:cNvPicPr>
            <a:picLocks noChangeAspect="1"/>
          </p:cNvPicPr>
          <p:nvPr/>
        </p:nvPicPr>
        <p:blipFill>
          <a:blip r:embed="rId3"/>
          <a:stretch>
            <a:fillRect/>
          </a:stretch>
        </p:blipFill>
        <p:spPr>
          <a:xfrm>
            <a:off x="11174419" y="4149226"/>
            <a:ext cx="6412542" cy="7655845"/>
          </a:xfrm>
          <a:prstGeom prst="rect">
            <a:avLst/>
          </a:prstGeom>
          <a:ln>
            <a:noFill/>
          </a:ln>
          <a:effectLst>
            <a:outerShdw blurRad="292100" dist="139700" dir="2700000" algn="tl" rotWithShape="0">
              <a:srgbClr val="333333">
                <a:alpha val="65000"/>
              </a:srgbClr>
            </a:outerShdw>
          </a:effectLst>
        </p:spPr>
      </p:pic>
      <p:sp>
        <p:nvSpPr>
          <p:cNvPr id="24" name="Text Placeholder 3">
            <a:extLst>
              <a:ext uri="{FF2B5EF4-FFF2-40B4-BE49-F238E27FC236}">
                <a16:creationId xmlns:a16="http://schemas.microsoft.com/office/drawing/2014/main" id="{439C4B4F-4AF6-4F62-B669-0804F75559FB}"/>
              </a:ext>
            </a:extLst>
          </p:cNvPr>
          <p:cNvSpPr txBox="1">
            <a:spLocks/>
          </p:cNvSpPr>
          <p:nvPr/>
        </p:nvSpPr>
        <p:spPr>
          <a:xfrm>
            <a:off x="6204628" y="1448425"/>
            <a:ext cx="17736344"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sz="4000" dirty="0"/>
              <a:t>Import the ‘</a:t>
            </a:r>
            <a:r>
              <a:rPr lang="en-US" sz="4000" i="1" dirty="0"/>
              <a:t>Unprotect &amp; Unwrap in EA context</a:t>
            </a:r>
            <a:r>
              <a:rPr lang="en-US" sz="4000" dirty="0"/>
              <a:t>’ project into an existing workspace in Eclipse</a:t>
            </a:r>
          </a:p>
        </p:txBody>
      </p:sp>
      <p:pic>
        <p:nvPicPr>
          <p:cNvPr id="5" name="Picture 4"/>
          <p:cNvPicPr>
            <a:picLocks noChangeAspect="1"/>
          </p:cNvPicPr>
          <p:nvPr/>
        </p:nvPicPr>
        <p:blipFill rotWithShape="1">
          <a:blip r:embed="rId4"/>
          <a:srcRect l="30209" r="25429" b="7416"/>
          <a:stretch/>
        </p:blipFill>
        <p:spPr>
          <a:xfrm>
            <a:off x="17965448" y="4149225"/>
            <a:ext cx="6421727" cy="7655846"/>
          </a:xfrm>
          <a:prstGeom prst="rect">
            <a:avLst/>
          </a:prstGeom>
        </p:spPr>
      </p:pic>
    </p:spTree>
    <p:extLst>
      <p:ext uri="{BB962C8B-B14F-4D97-AF65-F5344CB8AC3E}">
        <p14:creationId xmlns:p14="http://schemas.microsoft.com/office/powerpoint/2010/main" val="98643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19</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IN" sz="5400" dirty="0"/>
              <a:t>Configuration: config.xml</a:t>
            </a:r>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273051"/>
            <a:ext cx="17025091" cy="41846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800" dirty="0"/>
              <a:t>Configure the ‘</a:t>
            </a:r>
            <a:r>
              <a:rPr lang="en-US" sz="4800" i="1" dirty="0"/>
              <a:t>config.xml</a:t>
            </a:r>
            <a:r>
              <a:rPr lang="en-US" sz="4800" dirty="0"/>
              <a:t> ‘ as explained below:</a:t>
            </a:r>
          </a:p>
          <a:p>
            <a:pPr marL="914400" indent="-914400">
              <a:lnSpc>
                <a:spcPct val="150000"/>
              </a:lnSpc>
              <a:buFont typeface="+mj-lt"/>
              <a:buAutoNum type="arabicPeriod"/>
            </a:pPr>
            <a:r>
              <a:rPr lang="en-US" sz="4800" dirty="0"/>
              <a:t>&lt;app-path&gt; : Provide path of the folder where you have the log4j.properties file. </a:t>
            </a:r>
          </a:p>
          <a:p>
            <a:pPr marL="914400" indent="-914400">
              <a:lnSpc>
                <a:spcPct val="150000"/>
              </a:lnSpc>
              <a:buFont typeface="+mj-lt"/>
              <a:buAutoNum type="arabicPeriod"/>
            </a:pPr>
            <a:r>
              <a:rPr lang="en-US" sz="4800" dirty="0"/>
              <a:t>&lt;initialize-logger&gt; : Set to true</a:t>
            </a:r>
            <a:endParaRPr lang="en-US" sz="4800" dirty="0">
              <a:solidFill>
                <a:srgbClr val="FF0000"/>
              </a:solidFill>
            </a:endParaRPr>
          </a:p>
        </p:txBody>
      </p:sp>
    </p:spTree>
    <p:extLst>
      <p:ext uri="{BB962C8B-B14F-4D97-AF65-F5344CB8AC3E}">
        <p14:creationId xmlns:p14="http://schemas.microsoft.com/office/powerpoint/2010/main" val="376673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20</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IN" sz="5400" dirty="0"/>
              <a:t>Configuration: config.xml</a:t>
            </a:r>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771525"/>
            <a:ext cx="17025091" cy="368617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dirty="0"/>
              <a:t>Configure the ‘</a:t>
            </a:r>
            <a:r>
              <a:rPr lang="en-US" i="1" dirty="0"/>
              <a:t>config.xml</a:t>
            </a:r>
            <a:r>
              <a:rPr lang="en-US" dirty="0"/>
              <a:t> ‘ as explained below:</a:t>
            </a:r>
          </a:p>
          <a:p>
            <a:pPr marL="914400" indent="-914400">
              <a:lnSpc>
                <a:spcPct val="150000"/>
              </a:lnSpc>
              <a:buFont typeface="+mj-lt"/>
              <a:buAutoNum type="arabicPeriod"/>
            </a:pPr>
            <a:r>
              <a:rPr lang="en-US" sz="3600" dirty="0"/>
              <a:t>&lt;app-path&gt; : Provide path of the folder where you have the “config/log4j2.xml” file. For the sample code, this will be the path till the “Source” folder.</a:t>
            </a:r>
          </a:p>
          <a:p>
            <a:pPr marL="914400" indent="-914400">
              <a:lnSpc>
                <a:spcPct val="150000"/>
              </a:lnSpc>
              <a:buFont typeface="+mj-lt"/>
              <a:buAutoNum type="arabicPeriod"/>
            </a:pPr>
            <a:r>
              <a:rPr lang="en-US" sz="3600" dirty="0"/>
              <a:t>&lt;initialize-logger&gt; : Set to true</a:t>
            </a:r>
            <a:endParaRPr lang="en-US" sz="3600" dirty="0">
              <a:solidFill>
                <a:srgbClr val="FF0000"/>
              </a:solidFill>
            </a:endParaRPr>
          </a:p>
        </p:txBody>
      </p:sp>
      <p:pic>
        <p:nvPicPr>
          <p:cNvPr id="4" name="Picture 3"/>
          <p:cNvPicPr>
            <a:picLocks noChangeAspect="1"/>
          </p:cNvPicPr>
          <p:nvPr/>
        </p:nvPicPr>
        <p:blipFill>
          <a:blip r:embed="rId2"/>
          <a:stretch>
            <a:fillRect/>
          </a:stretch>
        </p:blipFill>
        <p:spPr>
          <a:xfrm>
            <a:off x="6723630" y="4677727"/>
            <a:ext cx="16745969" cy="6604777"/>
          </a:xfrm>
          <a:prstGeom prst="rect">
            <a:avLst/>
          </a:prstGeom>
        </p:spPr>
      </p:pic>
    </p:spTree>
    <p:extLst>
      <p:ext uri="{BB962C8B-B14F-4D97-AF65-F5344CB8AC3E}">
        <p14:creationId xmlns:p14="http://schemas.microsoft.com/office/powerpoint/2010/main" val="204631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FCFE92-8C11-4E17-B41B-3CBAFDB5CFB8}"/>
              </a:ext>
            </a:extLst>
          </p:cNvPr>
          <p:cNvSpPr>
            <a:spLocks noGrp="1"/>
          </p:cNvSpPr>
          <p:nvPr>
            <p:ph type="sldNum" sz="quarter" idx="10"/>
          </p:nvPr>
        </p:nvSpPr>
        <p:spPr/>
        <p:txBody>
          <a:bodyPr/>
          <a:lstStyle/>
          <a:p>
            <a:fld id="{DBE3E345-DE5E-4044-8635-14DAD031CBDE}" type="slidenum">
              <a:rPr lang="en-US" smtClean="0"/>
              <a:pPr/>
              <a:t>21</a:t>
            </a:fld>
            <a:endParaRPr lang="en-US" dirty="0"/>
          </a:p>
        </p:txBody>
      </p:sp>
      <p:sp>
        <p:nvSpPr>
          <p:cNvPr id="3" name="Title 2">
            <a:extLst>
              <a:ext uri="{FF2B5EF4-FFF2-40B4-BE49-F238E27FC236}">
                <a16:creationId xmlns:a16="http://schemas.microsoft.com/office/drawing/2014/main" id="{834DD71E-3037-4776-89BE-D89DB7CB7F35}"/>
              </a:ext>
            </a:extLst>
          </p:cNvPr>
          <p:cNvSpPr>
            <a:spLocks noGrp="1"/>
          </p:cNvSpPr>
          <p:nvPr>
            <p:ph type="title"/>
          </p:nvPr>
        </p:nvSpPr>
        <p:spPr/>
        <p:txBody>
          <a:bodyPr/>
          <a:lstStyle/>
          <a:p>
            <a:r>
              <a:rPr lang="en-US" sz="5400" dirty="0"/>
              <a:t>Configuration : tenant config.xml</a:t>
            </a:r>
            <a:endParaRPr lang="en-IN" sz="5400" dirty="0"/>
          </a:p>
        </p:txBody>
      </p:sp>
      <p:sp>
        <p:nvSpPr>
          <p:cNvPr id="5" name="Text Placeholder 5">
            <a:extLst>
              <a:ext uri="{FF2B5EF4-FFF2-40B4-BE49-F238E27FC236}">
                <a16:creationId xmlns:a16="http://schemas.microsoft.com/office/drawing/2014/main" id="{A94EAB0F-5F29-44C3-92BF-76322A4857E3}"/>
              </a:ext>
            </a:extLst>
          </p:cNvPr>
          <p:cNvSpPr txBox="1">
            <a:spLocks/>
          </p:cNvSpPr>
          <p:nvPr/>
        </p:nvSpPr>
        <p:spPr>
          <a:xfrm>
            <a:off x="5991912" y="85726"/>
            <a:ext cx="17949060" cy="24574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lnSpc>
                <a:spcPct val="150000"/>
              </a:lnSpc>
              <a:buNone/>
            </a:pPr>
            <a:r>
              <a:rPr lang="en-US" sz="4000" dirty="0"/>
              <a:t>Configure the ‘tenant </a:t>
            </a:r>
            <a:r>
              <a:rPr lang="en-US" sz="4000" i="1" dirty="0"/>
              <a:t>config.xml</a:t>
            </a:r>
            <a:r>
              <a:rPr lang="en-US" sz="4000" dirty="0"/>
              <a:t> ‘ as explained below</a:t>
            </a:r>
            <a:endParaRPr lang="en-US" sz="3600" dirty="0"/>
          </a:p>
          <a:p>
            <a:pPr marL="514350" indent="-514350">
              <a:buAutoNum type="arabicPeriod"/>
            </a:pPr>
            <a:endParaRPr lang="en-IN" sz="3600" dirty="0"/>
          </a:p>
        </p:txBody>
      </p:sp>
      <p:sp>
        <p:nvSpPr>
          <p:cNvPr id="7" name="Text Placeholder 5">
            <a:extLst>
              <a:ext uri="{FF2B5EF4-FFF2-40B4-BE49-F238E27FC236}">
                <a16:creationId xmlns:a16="http://schemas.microsoft.com/office/drawing/2014/main" id="{BF361913-DA33-496E-8754-6AC9F7188669}"/>
              </a:ext>
            </a:extLst>
          </p:cNvPr>
          <p:cNvSpPr txBox="1">
            <a:spLocks/>
          </p:cNvSpPr>
          <p:nvPr/>
        </p:nvSpPr>
        <p:spPr>
          <a:xfrm>
            <a:off x="5991912" y="1600201"/>
            <a:ext cx="6527932" cy="9886949"/>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3200" dirty="0"/>
              <a:t>Enter details of the Seclore Policy Server:</a:t>
            </a:r>
          </a:p>
          <a:p>
            <a:pPr marL="0" indent="0">
              <a:buNone/>
            </a:pPr>
            <a:endParaRPr lang="en-US" sz="3200" dirty="0"/>
          </a:p>
          <a:p>
            <a:r>
              <a:rPr lang="en-US" sz="3200" b="1" dirty="0"/>
              <a:t>&lt;server&gt;</a:t>
            </a:r>
            <a:r>
              <a:rPr lang="en-US" sz="3200" dirty="0"/>
              <a:t>: Policy Server</a:t>
            </a:r>
          </a:p>
          <a:p>
            <a:r>
              <a:rPr lang="en-US" sz="3200" b="1" dirty="0"/>
              <a:t>&lt;port&gt;</a:t>
            </a:r>
            <a:r>
              <a:rPr lang="en-US" sz="3200" dirty="0"/>
              <a:t>: Port</a:t>
            </a:r>
          </a:p>
          <a:p>
            <a:r>
              <a:rPr lang="en-US" sz="3200" b="1" dirty="0"/>
              <a:t>&lt;app-name&gt;</a:t>
            </a:r>
            <a:r>
              <a:rPr lang="en-US" sz="3200" dirty="0"/>
              <a:t>: Application name</a:t>
            </a:r>
          </a:p>
          <a:p>
            <a:pPr marL="0" indent="0">
              <a:buNone/>
            </a:pPr>
            <a:endParaRPr lang="en-US" sz="3200" dirty="0"/>
          </a:p>
          <a:p>
            <a:pPr marL="0" indent="0">
              <a:buNone/>
            </a:pPr>
            <a:r>
              <a:rPr lang="en-US" sz="3200" dirty="0"/>
              <a:t>Example: If your Policy Server URL is </a:t>
            </a:r>
            <a:r>
              <a:rPr lang="en-US" sz="3200" dirty="0">
                <a:hlinkClick r:id="rId2"/>
              </a:rPr>
              <a:t>https://app50.stringsend.com/app50</a:t>
            </a:r>
            <a:endParaRPr lang="en-US" sz="3200" dirty="0"/>
          </a:p>
          <a:p>
            <a:pPr marL="0" indent="0">
              <a:buNone/>
            </a:pPr>
            <a:r>
              <a:rPr lang="en-US" sz="3200" dirty="0"/>
              <a:t> the configuration will look like the config shown in the screenshot </a:t>
            </a:r>
          </a:p>
          <a:p>
            <a:pPr marL="0" indent="0">
              <a:buNone/>
            </a:pPr>
            <a:endParaRPr lang="en-US" sz="3200" dirty="0"/>
          </a:p>
          <a:p>
            <a:pPr marL="0" indent="0">
              <a:buNone/>
            </a:pPr>
            <a:r>
              <a:rPr lang="en-US" sz="3200" dirty="0"/>
              <a:t>Enter login details:</a:t>
            </a:r>
          </a:p>
          <a:p>
            <a:pPr marL="0" indent="0">
              <a:buNone/>
            </a:pPr>
            <a:endParaRPr lang="en-US" sz="3200" dirty="0"/>
          </a:p>
          <a:p>
            <a:r>
              <a:rPr lang="en-US" sz="3200" b="1" dirty="0"/>
              <a:t>&lt;user-type&gt; </a:t>
            </a:r>
            <a:r>
              <a:rPr lang="en-US" sz="3200" dirty="0"/>
              <a:t>: Set to 1</a:t>
            </a:r>
          </a:p>
          <a:p>
            <a:r>
              <a:rPr lang="en-US" sz="3200" b="1" dirty="0"/>
              <a:t>&lt;id&gt;</a:t>
            </a:r>
            <a:r>
              <a:rPr lang="en-US" sz="3200" dirty="0"/>
              <a:t>: Enter the Enterprise Application ID</a:t>
            </a:r>
          </a:p>
          <a:p>
            <a:r>
              <a:rPr lang="en-US" sz="3200" b="1" dirty="0"/>
              <a:t>&lt;passphrase&gt;</a:t>
            </a:r>
            <a:r>
              <a:rPr lang="en-US" sz="3200" dirty="0"/>
              <a:t> : Enter the Enterprise Application Passphrase</a:t>
            </a:r>
          </a:p>
        </p:txBody>
      </p:sp>
      <p:pic>
        <p:nvPicPr>
          <p:cNvPr id="8" name="Picture 7"/>
          <p:cNvPicPr>
            <a:picLocks noChangeAspect="1"/>
          </p:cNvPicPr>
          <p:nvPr/>
        </p:nvPicPr>
        <p:blipFill>
          <a:blip r:embed="rId3"/>
          <a:stretch>
            <a:fillRect/>
          </a:stretch>
        </p:blipFill>
        <p:spPr>
          <a:xfrm>
            <a:off x="12431215" y="1685924"/>
            <a:ext cx="11598386" cy="11026776"/>
          </a:xfrm>
          <a:prstGeom prst="rect">
            <a:avLst/>
          </a:prstGeom>
        </p:spPr>
      </p:pic>
    </p:spTree>
    <p:extLst>
      <p:ext uri="{BB962C8B-B14F-4D97-AF65-F5344CB8AC3E}">
        <p14:creationId xmlns:p14="http://schemas.microsoft.com/office/powerpoint/2010/main" val="306241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23CDF3-1C1C-40EE-93CB-83D66766E54E}"/>
              </a:ext>
            </a:extLst>
          </p:cNvPr>
          <p:cNvSpPr>
            <a:spLocks noGrp="1"/>
          </p:cNvSpPr>
          <p:nvPr>
            <p:ph type="sldNum" sz="quarter" idx="10"/>
          </p:nvPr>
        </p:nvSpPr>
        <p:spPr/>
        <p:txBody>
          <a:bodyPr/>
          <a:lstStyle/>
          <a:p>
            <a:fld id="{DBE3E345-DE5E-4044-8635-14DAD031CBDE}" type="slidenum">
              <a:rPr lang="en-US" smtClean="0"/>
              <a:pPr/>
              <a:t>22</a:t>
            </a:fld>
            <a:endParaRPr lang="en-US" dirty="0"/>
          </a:p>
        </p:txBody>
      </p:sp>
      <p:sp>
        <p:nvSpPr>
          <p:cNvPr id="3" name="Title 2">
            <a:extLst>
              <a:ext uri="{FF2B5EF4-FFF2-40B4-BE49-F238E27FC236}">
                <a16:creationId xmlns:a16="http://schemas.microsoft.com/office/drawing/2014/main" id="{51A8273A-FE09-4EF7-B6CC-C16892CC07AF}"/>
              </a:ext>
            </a:extLst>
          </p:cNvPr>
          <p:cNvSpPr>
            <a:spLocks noGrp="1"/>
          </p:cNvSpPr>
          <p:nvPr>
            <p:ph type="title"/>
          </p:nvPr>
        </p:nvSpPr>
        <p:spPr/>
        <p:txBody>
          <a:bodyPr/>
          <a:lstStyle/>
          <a:p>
            <a:r>
              <a:rPr lang="en-US" dirty="0"/>
              <a:t>Executing Sample Code</a:t>
            </a:r>
            <a:endParaRPr lang="en-IN" dirty="0"/>
          </a:p>
        </p:txBody>
      </p:sp>
      <p:sp>
        <p:nvSpPr>
          <p:cNvPr id="4" name="Text Placeholder 5">
            <a:extLst>
              <a:ext uri="{FF2B5EF4-FFF2-40B4-BE49-F238E27FC236}">
                <a16:creationId xmlns:a16="http://schemas.microsoft.com/office/drawing/2014/main" id="{48A94C68-C487-4AC2-AC20-7D03A583FC11}"/>
              </a:ext>
            </a:extLst>
          </p:cNvPr>
          <p:cNvSpPr txBox="1">
            <a:spLocks/>
          </p:cNvSpPr>
          <p:nvPr/>
        </p:nvSpPr>
        <p:spPr>
          <a:xfrm>
            <a:off x="6142725" y="800100"/>
            <a:ext cx="17025091" cy="18002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800" dirty="0"/>
              <a:t>Execute the sample code</a:t>
            </a:r>
          </a:p>
        </p:txBody>
      </p:sp>
      <p:pic>
        <p:nvPicPr>
          <p:cNvPr id="6" name="Picture 5"/>
          <p:cNvPicPr>
            <a:picLocks noChangeAspect="1"/>
          </p:cNvPicPr>
          <p:nvPr/>
        </p:nvPicPr>
        <p:blipFill rotWithShape="1">
          <a:blip r:embed="rId2"/>
          <a:srcRect r="32658" b="65364"/>
          <a:stretch/>
        </p:blipFill>
        <p:spPr>
          <a:xfrm>
            <a:off x="6142725" y="2116772"/>
            <a:ext cx="17540235" cy="5539740"/>
          </a:xfrm>
          <a:prstGeom prst="rect">
            <a:avLst/>
          </a:prstGeom>
        </p:spPr>
      </p:pic>
      <p:sp>
        <p:nvSpPr>
          <p:cNvPr id="7" name="Rectangle 6"/>
          <p:cNvSpPr/>
          <p:nvPr/>
        </p:nvSpPr>
        <p:spPr>
          <a:xfrm>
            <a:off x="10759440" y="3108960"/>
            <a:ext cx="914400" cy="731520"/>
          </a:xfrm>
          <a:prstGeom prst="rect">
            <a:avLst/>
          </a:prstGeom>
          <a:noFill/>
          <a:ln>
            <a:solidFill>
              <a:srgbClr val="E03A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dirty="0">
              <a:latin typeface="Open Sans Light"/>
            </a:endParaRPr>
          </a:p>
        </p:txBody>
      </p:sp>
    </p:spTree>
    <p:extLst>
      <p:ext uri="{BB962C8B-B14F-4D97-AF65-F5344CB8AC3E}">
        <p14:creationId xmlns:p14="http://schemas.microsoft.com/office/powerpoint/2010/main" val="27152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23</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US" sz="5400" dirty="0"/>
              <a:t>Executing Sample Code – Unwrap + Unprotect</a:t>
            </a:r>
            <a:endParaRPr lang="en-IN" sz="5400" dirty="0"/>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1028354"/>
            <a:ext cx="17025091" cy="5856156"/>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b="1" dirty="0"/>
              <a:t>Execute the sample code : Console Output</a:t>
            </a:r>
          </a:p>
          <a:p>
            <a:pPr marL="0" indent="0">
              <a:buNone/>
            </a:pPr>
            <a:endParaRPr lang="en-US" sz="3200" dirty="0"/>
          </a:p>
          <a:p>
            <a:pPr marL="514350" indent="-514350">
              <a:buFont typeface="+mj-lt"/>
              <a:buAutoNum type="arabicPeriod"/>
            </a:pPr>
            <a:r>
              <a:rPr lang="en-US" sz="3200" dirty="0"/>
              <a:t>Enter the absolute path of the HTML Wrapped file you want to Unwrap.</a:t>
            </a:r>
          </a:p>
          <a:p>
            <a:pPr marL="514350" indent="-514350">
              <a:buFont typeface="+mj-lt"/>
              <a:buAutoNum type="arabicPeriod"/>
            </a:pPr>
            <a:endParaRPr lang="en-US" sz="3200" dirty="0"/>
          </a:p>
          <a:p>
            <a:pPr marL="514350" indent="-514350">
              <a:buFont typeface="+mj-lt"/>
              <a:buAutoNum type="arabicPeriod"/>
            </a:pPr>
            <a:r>
              <a:rPr lang="en-US" sz="3200" dirty="0"/>
              <a:t>After the file is unwrapped and unprotected, the sample code will display the message.  You should be able to see the file without .html extension.</a:t>
            </a:r>
          </a:p>
        </p:txBody>
      </p:sp>
      <p:pic>
        <p:nvPicPr>
          <p:cNvPr id="4" name="Picture 3"/>
          <p:cNvPicPr>
            <a:picLocks noChangeAspect="1"/>
          </p:cNvPicPr>
          <p:nvPr/>
        </p:nvPicPr>
        <p:blipFill>
          <a:blip r:embed="rId2"/>
          <a:stretch>
            <a:fillRect/>
          </a:stretch>
        </p:blipFill>
        <p:spPr>
          <a:xfrm>
            <a:off x="6723630" y="6598760"/>
            <a:ext cx="16136369" cy="2850040"/>
          </a:xfrm>
          <a:prstGeom prst="rect">
            <a:avLst/>
          </a:prstGeom>
        </p:spPr>
      </p:pic>
    </p:spTree>
    <p:extLst>
      <p:ext uri="{BB962C8B-B14F-4D97-AF65-F5344CB8AC3E}">
        <p14:creationId xmlns:p14="http://schemas.microsoft.com/office/powerpoint/2010/main" val="3820099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24</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Verify Sample Code Output</a:t>
            </a:r>
          </a:p>
        </p:txBody>
      </p:sp>
    </p:spTree>
    <p:extLst>
      <p:ext uri="{BB962C8B-B14F-4D97-AF65-F5344CB8AC3E}">
        <p14:creationId xmlns:p14="http://schemas.microsoft.com/office/powerpoint/2010/main" val="35476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25</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Verify File is Unprotected</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4657725"/>
            <a:ext cx="17025091" cy="3817224"/>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endParaRPr lang="en-US" sz="7200" dirty="0"/>
          </a:p>
          <a:p>
            <a:r>
              <a:rPr lang="en-US" sz="4000" dirty="0"/>
              <a:t>File Opens Normally</a:t>
            </a:r>
          </a:p>
          <a:p>
            <a:pPr lvl="1"/>
            <a:r>
              <a:rPr lang="en-US" sz="3200" dirty="0"/>
              <a:t>After file gets unprotected, it should open normally without any prompt for authentication.</a:t>
            </a:r>
          </a:p>
          <a:p>
            <a:pPr marL="449263" lvl="1" indent="0">
              <a:buNone/>
            </a:pPr>
            <a:endParaRPr lang="en-US" sz="4400" dirty="0"/>
          </a:p>
          <a:p>
            <a:pPr marL="0" indent="0">
              <a:buNone/>
            </a:pPr>
            <a:endParaRPr lang="en-US" sz="4800" dirty="0"/>
          </a:p>
        </p:txBody>
      </p:sp>
    </p:spTree>
    <p:extLst>
      <p:ext uri="{BB962C8B-B14F-4D97-AF65-F5344CB8AC3E}">
        <p14:creationId xmlns:p14="http://schemas.microsoft.com/office/powerpoint/2010/main" val="1174391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26</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Code Blocks</a:t>
            </a:r>
          </a:p>
        </p:txBody>
      </p:sp>
    </p:spTree>
    <p:extLst>
      <p:ext uri="{BB962C8B-B14F-4D97-AF65-F5344CB8AC3E}">
        <p14:creationId xmlns:p14="http://schemas.microsoft.com/office/powerpoint/2010/main" val="2403407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27</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sz="5400" dirty="0" err="1"/>
              <a:t>UNProtection</a:t>
            </a:r>
            <a:r>
              <a:rPr lang="en-US" sz="5400" dirty="0"/>
              <a:t> Approach</a:t>
            </a:r>
            <a:endParaRPr lang="en-IN" sz="5400"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315075" y="1171575"/>
            <a:ext cx="17202150" cy="100012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lvl="0">
              <a:lnSpc>
                <a:spcPct val="200000"/>
              </a:lnSpc>
              <a:buFont typeface="+mj-lt"/>
              <a:buAutoNum type="arabicPeriod"/>
            </a:pPr>
            <a:r>
              <a:rPr lang="en-IN" sz="3600" dirty="0"/>
              <a:t>Initialize FS Helper Library using </a:t>
            </a:r>
            <a:r>
              <a:rPr lang="en-IN" sz="3600" b="1" dirty="0"/>
              <a:t>initialize() </a:t>
            </a:r>
            <a:r>
              <a:rPr lang="en-IN" sz="3600" dirty="0"/>
              <a:t>and</a:t>
            </a:r>
            <a:r>
              <a:rPr lang="en-IN" sz="3600" b="1" dirty="0"/>
              <a:t> </a:t>
            </a:r>
            <a:r>
              <a:rPr lang="en-IN" sz="3600" b="1" dirty="0" err="1"/>
              <a:t>initializeHelper</a:t>
            </a:r>
            <a:r>
              <a:rPr lang="en-IN" sz="3600" b="1" dirty="0"/>
              <a:t>()</a:t>
            </a:r>
          </a:p>
          <a:p>
            <a:pPr lvl="1">
              <a:lnSpc>
                <a:spcPct val="200000"/>
              </a:lnSpc>
            </a:pPr>
            <a:r>
              <a:rPr lang="en-IN" sz="3200" dirty="0"/>
              <a:t>Include all supporting DLLs or Jars</a:t>
            </a:r>
          </a:p>
          <a:p>
            <a:pPr lvl="1">
              <a:lnSpc>
                <a:spcPct val="200000"/>
              </a:lnSpc>
            </a:pPr>
            <a:r>
              <a:rPr lang="en-IN" sz="3200" dirty="0"/>
              <a:t>Configure the Logger</a:t>
            </a:r>
          </a:p>
          <a:p>
            <a:pPr lvl="1">
              <a:lnSpc>
                <a:spcPct val="200000"/>
              </a:lnSpc>
            </a:pPr>
            <a:r>
              <a:rPr lang="en-IN" sz="3200" dirty="0"/>
              <a:t>Configure the Seclore Policy Server details</a:t>
            </a:r>
          </a:p>
          <a:p>
            <a:pPr>
              <a:lnSpc>
                <a:spcPct val="200000"/>
              </a:lnSpc>
              <a:buFont typeface="+mj-lt"/>
              <a:buAutoNum type="arabicPeriod"/>
            </a:pPr>
            <a:r>
              <a:rPr lang="en-IN" sz="3600" dirty="0"/>
              <a:t>Check if the file is Wrapped or not using </a:t>
            </a:r>
            <a:r>
              <a:rPr lang="en-IN" sz="3600" b="1" dirty="0" err="1"/>
              <a:t>isHTMLWrapped</a:t>
            </a:r>
            <a:r>
              <a:rPr lang="en-IN" sz="3600" b="1" dirty="0"/>
              <a:t>()</a:t>
            </a:r>
            <a:endParaRPr lang="en-IN" sz="3600" dirty="0"/>
          </a:p>
          <a:p>
            <a:pPr lvl="0">
              <a:lnSpc>
                <a:spcPct val="200000"/>
              </a:lnSpc>
              <a:buFont typeface="+mj-lt"/>
              <a:buAutoNum type="arabicPeriod"/>
            </a:pPr>
            <a:r>
              <a:rPr lang="en-IN" sz="3600" dirty="0"/>
              <a:t>Unwrap and Unprotect the wrapped + protected file using </a:t>
            </a:r>
            <a:r>
              <a:rPr lang="en-IN" sz="3600" b="1" dirty="0" err="1"/>
              <a:t>unwrapAndUnprotect</a:t>
            </a:r>
            <a:r>
              <a:rPr lang="en-IN" sz="3600" b="1" dirty="0"/>
              <a:t>() </a:t>
            </a:r>
            <a:r>
              <a:rPr lang="en-IN" sz="3600" dirty="0"/>
              <a:t>method.</a:t>
            </a:r>
            <a:endParaRPr lang="en-IN" sz="3600" b="1" dirty="0"/>
          </a:p>
          <a:p>
            <a:pPr>
              <a:lnSpc>
                <a:spcPct val="200000"/>
              </a:lnSpc>
              <a:buFont typeface="+mj-lt"/>
              <a:buAutoNum type="arabicPeriod"/>
            </a:pPr>
            <a:r>
              <a:rPr lang="en-IN" sz="3600" b="1" dirty="0"/>
              <a:t>terminate() </a:t>
            </a:r>
            <a:r>
              <a:rPr lang="en-IN" sz="3600" dirty="0"/>
              <a:t>the library</a:t>
            </a:r>
            <a:endParaRPr lang="en-US" sz="3600" dirty="0"/>
          </a:p>
        </p:txBody>
      </p:sp>
    </p:spTree>
    <p:extLst>
      <p:ext uri="{BB962C8B-B14F-4D97-AF65-F5344CB8AC3E}">
        <p14:creationId xmlns:p14="http://schemas.microsoft.com/office/powerpoint/2010/main" val="35601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28</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Initialize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514474"/>
            <a:ext cx="18244450" cy="111982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a:t>initialize()</a:t>
            </a:r>
          </a:p>
          <a:p>
            <a:pPr lvl="1"/>
            <a:r>
              <a:rPr lang="en-US" sz="3200" dirty="0"/>
              <a:t>Initialize the Library by passing the config.xml as string</a:t>
            </a:r>
            <a:endParaRPr lang="en-US" sz="3600" dirty="0"/>
          </a:p>
          <a:p>
            <a:pPr lvl="1"/>
            <a:endParaRPr lang="en-US" sz="3600" dirty="0"/>
          </a:p>
          <a:p>
            <a:pPr lvl="1"/>
            <a:endParaRPr lang="en-US" sz="3600" dirty="0"/>
          </a:p>
          <a:p>
            <a:pPr lvl="1"/>
            <a:endParaRPr lang="en-US" sz="3600" dirty="0"/>
          </a:p>
          <a:p>
            <a:endParaRPr lang="en-US" sz="4800" dirty="0"/>
          </a:p>
          <a:p>
            <a:endParaRPr lang="en-US" sz="4800" dirty="0"/>
          </a:p>
          <a:p>
            <a:endParaRPr lang="en-US" dirty="0"/>
          </a:p>
          <a:p>
            <a:pPr lvl="1"/>
            <a:endParaRPr lang="en-US" sz="3600" dirty="0"/>
          </a:p>
        </p:txBody>
      </p:sp>
      <p:pic>
        <p:nvPicPr>
          <p:cNvPr id="4" name="Picture 3"/>
          <p:cNvPicPr>
            <a:picLocks noChangeAspect="1"/>
          </p:cNvPicPr>
          <p:nvPr/>
        </p:nvPicPr>
        <p:blipFill>
          <a:blip r:embed="rId2"/>
          <a:stretch>
            <a:fillRect/>
          </a:stretch>
        </p:blipFill>
        <p:spPr>
          <a:xfrm>
            <a:off x="6142725" y="4046059"/>
            <a:ext cx="15589515" cy="6902935"/>
          </a:xfrm>
          <a:prstGeom prst="rect">
            <a:avLst/>
          </a:prstGeom>
        </p:spPr>
      </p:pic>
    </p:spTree>
    <p:extLst>
      <p:ext uri="{BB962C8B-B14F-4D97-AF65-F5344CB8AC3E}">
        <p14:creationId xmlns:p14="http://schemas.microsoft.com/office/powerpoint/2010/main" val="1938663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29</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Initialize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028701"/>
            <a:ext cx="18244450" cy="116840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err="1"/>
              <a:t>initializeHelper</a:t>
            </a:r>
            <a:r>
              <a:rPr lang="en-US" dirty="0"/>
              <a:t>()</a:t>
            </a:r>
          </a:p>
          <a:p>
            <a:pPr lvl="1"/>
            <a:r>
              <a:rPr lang="en-IN" sz="3200" dirty="0"/>
              <a:t>This method acts as the single point of entry for the connection to the Policy Server. It creates an API object which can be further utilized to protect/unprotect a file.</a:t>
            </a:r>
          </a:p>
          <a:p>
            <a:pPr lvl="1"/>
            <a:r>
              <a:rPr lang="en-US" sz="3200" dirty="0"/>
              <a:t>To initialize, pass a unique Identifier for the FSHelper Object, Resource path (this is the path where the buffer files are located), Policy Server connection parameters in xml format from </a:t>
            </a:r>
            <a:r>
              <a:rPr lang="en-US" sz="3200" i="1" dirty="0"/>
              <a:t>tenant config.xml</a:t>
            </a:r>
          </a:p>
          <a:p>
            <a:pPr marL="449263" lvl="1" indent="0">
              <a:buNone/>
            </a:pPr>
            <a:endParaRPr lang="en-US" sz="3600" dirty="0"/>
          </a:p>
          <a:p>
            <a:pPr lvl="1"/>
            <a:endParaRPr lang="en-US" sz="3600" dirty="0"/>
          </a:p>
        </p:txBody>
      </p:sp>
      <p:pic>
        <p:nvPicPr>
          <p:cNvPr id="6" name="Picture 5"/>
          <p:cNvPicPr>
            <a:picLocks noChangeAspect="1"/>
          </p:cNvPicPr>
          <p:nvPr/>
        </p:nvPicPr>
        <p:blipFill>
          <a:blip r:embed="rId2"/>
          <a:stretch>
            <a:fillRect/>
          </a:stretch>
        </p:blipFill>
        <p:spPr>
          <a:xfrm>
            <a:off x="6140000" y="4694712"/>
            <a:ext cx="17228212" cy="6887688"/>
          </a:xfrm>
          <a:prstGeom prst="rect">
            <a:avLst/>
          </a:prstGeom>
        </p:spPr>
      </p:pic>
    </p:spTree>
    <p:extLst>
      <p:ext uri="{BB962C8B-B14F-4D97-AF65-F5344CB8AC3E}">
        <p14:creationId xmlns:p14="http://schemas.microsoft.com/office/powerpoint/2010/main" val="333246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30</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precheck</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35560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endParaRPr lang="en-US" dirty="0"/>
          </a:p>
          <a:p>
            <a:r>
              <a:rPr lang="en-US" dirty="0" err="1"/>
              <a:t>isHTMLWrapped</a:t>
            </a:r>
            <a:r>
              <a:rPr lang="en-US" dirty="0"/>
              <a:t>()</a:t>
            </a:r>
            <a:endParaRPr lang="en-US" sz="5400" dirty="0"/>
          </a:p>
          <a:p>
            <a:pPr lvl="2">
              <a:buFont typeface="Arial" panose="020B0604020202020204" pitchFamily="34" charset="0"/>
              <a:buChar char="•"/>
            </a:pPr>
            <a:r>
              <a:rPr lang="en-IN" sz="3200" dirty="0"/>
              <a:t>This method returns whether a file is HTML Wrapped or not. It takes file path as input parameter.</a:t>
            </a:r>
          </a:p>
        </p:txBody>
      </p:sp>
      <p:pic>
        <p:nvPicPr>
          <p:cNvPr id="4" name="Picture 3"/>
          <p:cNvPicPr>
            <a:picLocks noChangeAspect="1"/>
          </p:cNvPicPr>
          <p:nvPr/>
        </p:nvPicPr>
        <p:blipFill>
          <a:blip r:embed="rId2"/>
          <a:stretch>
            <a:fillRect/>
          </a:stretch>
        </p:blipFill>
        <p:spPr>
          <a:xfrm>
            <a:off x="6142724" y="4457700"/>
            <a:ext cx="17097375" cy="2735580"/>
          </a:xfrm>
          <a:prstGeom prst="rect">
            <a:avLst/>
          </a:prstGeom>
        </p:spPr>
      </p:pic>
    </p:spTree>
    <p:extLst>
      <p:ext uri="{BB962C8B-B14F-4D97-AF65-F5344CB8AC3E}">
        <p14:creationId xmlns:p14="http://schemas.microsoft.com/office/powerpoint/2010/main" val="116603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31</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Unwrap and Unprotect</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428875"/>
            <a:ext cx="18244450" cy="38290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err="1"/>
              <a:t>unwrapAndUnprotect</a:t>
            </a:r>
            <a:r>
              <a:rPr lang="en-US" dirty="0"/>
              <a:t>()</a:t>
            </a:r>
          </a:p>
          <a:p>
            <a:pPr lvl="2">
              <a:buFont typeface="Arial" panose="020B0604020202020204" pitchFamily="34" charset="0"/>
              <a:buChar char="•"/>
            </a:pPr>
            <a:r>
              <a:rPr lang="en-US" sz="3200" dirty="0"/>
              <a:t>This method is used to unwrap and unprotect a file which is protected and wrapped using advanced or universal protection.</a:t>
            </a:r>
            <a:r>
              <a:rPr lang="en-US" sz="3600" dirty="0"/>
              <a:t> </a:t>
            </a:r>
          </a:p>
          <a:p>
            <a:pPr lvl="2">
              <a:buFont typeface="Arial" panose="020B0604020202020204" pitchFamily="34" charset="0"/>
              <a:buChar char="•"/>
            </a:pPr>
            <a:r>
              <a:rPr lang="en-US" sz="3200" dirty="0"/>
              <a:t>Authenticated </a:t>
            </a:r>
            <a:r>
              <a:rPr lang="en-US" sz="3200" dirty="0" err="1"/>
              <a:t>PSConnection</a:t>
            </a:r>
            <a:r>
              <a:rPr lang="en-US" sz="3200" dirty="0"/>
              <a:t> used to unwrap and unprotect the file should have permission.</a:t>
            </a: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7" name="Picture 6"/>
          <p:cNvPicPr>
            <a:picLocks noChangeAspect="1"/>
          </p:cNvPicPr>
          <p:nvPr/>
        </p:nvPicPr>
        <p:blipFill>
          <a:blip r:embed="rId2"/>
          <a:stretch>
            <a:fillRect/>
          </a:stretch>
        </p:blipFill>
        <p:spPr>
          <a:xfrm>
            <a:off x="6521449" y="5760560"/>
            <a:ext cx="17081948" cy="2712880"/>
          </a:xfrm>
          <a:prstGeom prst="rect">
            <a:avLst/>
          </a:prstGeom>
        </p:spPr>
      </p:pic>
    </p:spTree>
    <p:extLst>
      <p:ext uri="{BB962C8B-B14F-4D97-AF65-F5344CB8AC3E}">
        <p14:creationId xmlns:p14="http://schemas.microsoft.com/office/powerpoint/2010/main" val="3440774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32</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Terminate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444625"/>
            <a:ext cx="18244450" cy="5413376"/>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915988" lvl="2" indent="0">
              <a:buNone/>
            </a:pPr>
            <a:endParaRPr lang="en-US" sz="3600" dirty="0"/>
          </a:p>
          <a:p>
            <a:r>
              <a:rPr lang="en-IN" dirty="0"/>
              <a:t>Terminate()</a:t>
            </a:r>
          </a:p>
          <a:p>
            <a:pPr lvl="1"/>
            <a:r>
              <a:rPr lang="en-IN" sz="3200" dirty="0"/>
              <a:t>This method should be called as part of the termination process of the calling application. This method should be called when the application no longer wants to use the library. Please note that the library methods cannot be used once terminate() is called unless initialize() is called again.</a:t>
            </a:r>
          </a:p>
          <a:p>
            <a:pPr lvl="2">
              <a:buFont typeface="Arial" panose="020B0604020202020204" pitchFamily="34" charset="0"/>
              <a:buChar char="•"/>
            </a:pPr>
            <a:endParaRPr lang="en-US" sz="32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4" name="Picture 3"/>
          <p:cNvPicPr>
            <a:picLocks noChangeAspect="1"/>
          </p:cNvPicPr>
          <p:nvPr/>
        </p:nvPicPr>
        <p:blipFill>
          <a:blip r:embed="rId2"/>
          <a:stretch>
            <a:fillRect/>
          </a:stretch>
        </p:blipFill>
        <p:spPr>
          <a:xfrm>
            <a:off x="6491922" y="6857999"/>
            <a:ext cx="15209838" cy="5153482"/>
          </a:xfrm>
          <a:prstGeom prst="rect">
            <a:avLst/>
          </a:prstGeom>
        </p:spPr>
      </p:pic>
    </p:spTree>
    <p:extLst>
      <p:ext uri="{BB962C8B-B14F-4D97-AF65-F5344CB8AC3E}">
        <p14:creationId xmlns:p14="http://schemas.microsoft.com/office/powerpoint/2010/main" val="385382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9736B5-DD64-4845-8BFE-11D6CB80497A}"/>
              </a:ext>
            </a:extLst>
          </p:cNvPr>
          <p:cNvSpPr>
            <a:spLocks noGrp="1"/>
          </p:cNvSpPr>
          <p:nvPr>
            <p:ph type="sldNum" sz="quarter" idx="10"/>
          </p:nvPr>
        </p:nvSpPr>
        <p:spPr/>
        <p:txBody>
          <a:bodyPr/>
          <a:lstStyle/>
          <a:p>
            <a:fld id="{DBE3E345-DE5E-4044-8635-14DAD031CBDE}" type="slidenum">
              <a:rPr lang="en-US" smtClean="0"/>
              <a:pPr/>
              <a:t>33</a:t>
            </a:fld>
            <a:endParaRPr lang="en-US" dirty="0"/>
          </a:p>
        </p:txBody>
      </p:sp>
      <p:sp>
        <p:nvSpPr>
          <p:cNvPr id="3" name="Title 2">
            <a:extLst>
              <a:ext uri="{FF2B5EF4-FFF2-40B4-BE49-F238E27FC236}">
                <a16:creationId xmlns:a16="http://schemas.microsoft.com/office/drawing/2014/main" id="{A94A5F98-BB22-46C7-8AAA-59A83A117CD6}"/>
              </a:ext>
            </a:extLst>
          </p:cNvPr>
          <p:cNvSpPr>
            <a:spLocks noGrp="1"/>
          </p:cNvSpPr>
          <p:nvPr>
            <p:ph type="title"/>
          </p:nvPr>
        </p:nvSpPr>
        <p:spPr/>
        <p:txBody>
          <a:bodyPr/>
          <a:lstStyle/>
          <a:p>
            <a:r>
              <a:rPr lang="en-US" sz="4400" dirty="0"/>
              <a:t>Troubleshooting</a:t>
            </a:r>
            <a:endParaRPr lang="en-IN" sz="4400" dirty="0"/>
          </a:p>
        </p:txBody>
      </p:sp>
      <p:graphicFrame>
        <p:nvGraphicFramePr>
          <p:cNvPr id="4" name="Table 3">
            <a:extLst>
              <a:ext uri="{FF2B5EF4-FFF2-40B4-BE49-F238E27FC236}">
                <a16:creationId xmlns:a16="http://schemas.microsoft.com/office/drawing/2014/main" id="{4CC3806A-170C-4F42-951A-CE7937AEC72C}"/>
              </a:ext>
            </a:extLst>
          </p:cNvPr>
          <p:cNvGraphicFramePr>
            <a:graphicFrameLocks noGrp="1"/>
          </p:cNvGraphicFramePr>
          <p:nvPr>
            <p:extLst>
              <p:ext uri="{D42A27DB-BD31-4B8C-83A1-F6EECF244321}">
                <p14:modId xmlns:p14="http://schemas.microsoft.com/office/powerpoint/2010/main" val="375371132"/>
              </p:ext>
            </p:extLst>
          </p:nvPr>
        </p:nvGraphicFramePr>
        <p:xfrm>
          <a:off x="6195899" y="1440180"/>
          <a:ext cx="17745073" cy="9358068"/>
        </p:xfrm>
        <a:graphic>
          <a:graphicData uri="http://schemas.openxmlformats.org/drawingml/2006/table">
            <a:tbl>
              <a:tblPr firstRow="1" bandRow="1">
                <a:tableStyleId>{5C22544A-7EE6-4342-B048-85BDC9FD1C3A}</a:tableStyleId>
              </a:tblPr>
              <a:tblGrid>
                <a:gridCol w="1079975">
                  <a:extLst>
                    <a:ext uri="{9D8B030D-6E8A-4147-A177-3AD203B41FA5}">
                      <a16:colId xmlns:a16="http://schemas.microsoft.com/office/drawing/2014/main" val="20000"/>
                    </a:ext>
                  </a:extLst>
                </a:gridCol>
                <a:gridCol w="5865930">
                  <a:extLst>
                    <a:ext uri="{9D8B030D-6E8A-4147-A177-3AD203B41FA5}">
                      <a16:colId xmlns:a16="http://schemas.microsoft.com/office/drawing/2014/main" val="20001"/>
                    </a:ext>
                  </a:extLst>
                </a:gridCol>
                <a:gridCol w="10799168">
                  <a:extLst>
                    <a:ext uri="{9D8B030D-6E8A-4147-A177-3AD203B41FA5}">
                      <a16:colId xmlns:a16="http://schemas.microsoft.com/office/drawing/2014/main" val="20002"/>
                    </a:ext>
                  </a:extLst>
                </a:gridCol>
              </a:tblGrid>
              <a:tr h="595953">
                <a:tc>
                  <a:txBody>
                    <a:bodyPr/>
                    <a:lstStyle/>
                    <a:p>
                      <a:r>
                        <a:rPr lang="en-US" sz="3200" b="1" dirty="0"/>
                        <a:t>#</a:t>
                      </a:r>
                      <a:endParaRPr lang="en-IN" sz="3200" b="1" dirty="0"/>
                    </a:p>
                  </a:txBody>
                  <a:tcPr/>
                </a:tc>
                <a:tc>
                  <a:txBody>
                    <a:bodyPr/>
                    <a:lstStyle/>
                    <a:p>
                      <a:r>
                        <a:rPr lang="en-US" sz="3200" b="1" dirty="0"/>
                        <a:t>Error Message</a:t>
                      </a:r>
                      <a:r>
                        <a:rPr lang="en-US" sz="3200" b="1" baseline="0" dirty="0"/>
                        <a:t> in WS Log</a:t>
                      </a:r>
                      <a:endParaRPr lang="en-IN" sz="3200" b="1" dirty="0"/>
                    </a:p>
                  </a:txBody>
                  <a:tcPr/>
                </a:tc>
                <a:tc>
                  <a:txBody>
                    <a:bodyPr/>
                    <a:lstStyle/>
                    <a:p>
                      <a:r>
                        <a:rPr lang="en-US" sz="3200" b="1" dirty="0"/>
                        <a:t>Steps to correct it</a:t>
                      </a:r>
                      <a:endParaRPr lang="en-IN" sz="3200" b="1" dirty="0"/>
                    </a:p>
                  </a:txBody>
                  <a:tcPr/>
                </a:tc>
                <a:extLst>
                  <a:ext uri="{0D108BD9-81ED-4DB2-BD59-A6C34878D82A}">
                    <a16:rowId xmlns:a16="http://schemas.microsoft.com/office/drawing/2014/main" val="10000"/>
                  </a:ext>
                </a:extLst>
              </a:tr>
              <a:tr h="1118932">
                <a:tc>
                  <a:txBody>
                    <a:bodyPr/>
                    <a:lstStyle/>
                    <a:p>
                      <a:r>
                        <a:rPr lang="en-US" sz="3200" dirty="0"/>
                        <a:t>1</a:t>
                      </a:r>
                      <a:endParaRPr lang="en-IN" sz="3200" dirty="0"/>
                    </a:p>
                  </a:txBody>
                  <a:tcPr/>
                </a:tc>
                <a:tc>
                  <a:txBody>
                    <a:bodyPr/>
                    <a:lstStyle/>
                    <a:p>
                      <a:r>
                        <a:rPr lang="en-US" sz="3200" kern="1200" dirty="0">
                          <a:solidFill>
                            <a:schemeClr val="dk1"/>
                          </a:solidFill>
                          <a:latin typeface="+mn-lt"/>
                          <a:ea typeface="+mn-ea"/>
                          <a:cs typeface="+mn-cs"/>
                        </a:rPr>
                        <a:t>Failed to open output stream</a:t>
                      </a:r>
                      <a:endParaRPr lang="en-IN" sz="32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a:t>Policy Server not reachable. This could be due to incorrect configuration in “tenant config.xml” or SSL certificate error. Verify Policy Server details in config file. Import SSL certificate</a:t>
                      </a:r>
                      <a:r>
                        <a:rPr lang="en-US" sz="3200" baseline="0" dirty="0"/>
                        <a:t> in the JRE folder.</a:t>
                      </a:r>
                      <a:endParaRPr lang="en-US" sz="3200" dirty="0"/>
                    </a:p>
                  </a:txBody>
                  <a:tcPr/>
                </a:tc>
                <a:extLst>
                  <a:ext uri="{0D108BD9-81ED-4DB2-BD59-A6C34878D82A}">
                    <a16:rowId xmlns:a16="http://schemas.microsoft.com/office/drawing/2014/main" val="10001"/>
                  </a:ext>
                </a:extLst>
              </a:tr>
              <a:tr h="1118932">
                <a:tc>
                  <a:txBody>
                    <a:bodyPr/>
                    <a:lstStyle/>
                    <a:p>
                      <a:r>
                        <a:rPr lang="en-US" sz="3200" dirty="0"/>
                        <a:t>2</a:t>
                      </a:r>
                      <a:endParaRPr lang="en-IN" sz="3200" dirty="0"/>
                    </a:p>
                  </a:txBody>
                  <a:tcPr/>
                </a:tc>
                <a:tc>
                  <a:txBody>
                    <a:bodyPr/>
                    <a:lstStyle/>
                    <a:p>
                      <a:r>
                        <a:rPr lang="en-US" sz="3200" dirty="0"/>
                        <a:t>Cannot open file in write mode</a:t>
                      </a:r>
                      <a:endParaRPr lang="en-IN"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a:t>File is read only or open. Allow write permissions on the file. Close the file if open.</a:t>
                      </a:r>
                    </a:p>
                  </a:txBody>
                  <a:tcPr/>
                </a:tc>
                <a:extLst>
                  <a:ext uri="{0D108BD9-81ED-4DB2-BD59-A6C34878D82A}">
                    <a16:rowId xmlns:a16="http://schemas.microsoft.com/office/drawing/2014/main" val="10003"/>
                  </a:ext>
                </a:extLst>
              </a:tr>
              <a:tr h="937583">
                <a:tc>
                  <a:txBody>
                    <a:bodyPr/>
                    <a:lstStyle/>
                    <a:p>
                      <a:r>
                        <a:rPr lang="en-US" sz="3200" dirty="0"/>
                        <a:t>3</a:t>
                      </a:r>
                      <a:endParaRPr lang="en-IN" sz="3200" dirty="0"/>
                    </a:p>
                  </a:txBody>
                  <a:tcPr/>
                </a:tc>
                <a:tc>
                  <a:txBody>
                    <a:bodyPr/>
                    <a:lstStyle/>
                    <a:p>
                      <a:r>
                        <a:rPr lang="en-US" sz="3200" dirty="0"/>
                        <a:t>Unable to Decrypt file contents </a:t>
                      </a:r>
                      <a:endParaRPr lang="en-IN" sz="3200" dirty="0"/>
                    </a:p>
                  </a:txBody>
                  <a:tcPr/>
                </a:tc>
                <a:tc>
                  <a:txBody>
                    <a:bodyPr/>
                    <a:lstStyle/>
                    <a:p>
                      <a:r>
                        <a:rPr lang="en-US" sz="3200" dirty="0"/>
                        <a:t>Unlimited Strength JCE files to be placed</a:t>
                      </a:r>
                      <a:r>
                        <a:rPr lang="en-US" sz="3200" baseline="0" dirty="0"/>
                        <a:t> in JRE folder</a:t>
                      </a:r>
                      <a:endParaRPr lang="en-IN" sz="3200" dirty="0"/>
                    </a:p>
                  </a:txBody>
                  <a:tcPr/>
                </a:tc>
                <a:extLst>
                  <a:ext uri="{0D108BD9-81ED-4DB2-BD59-A6C34878D82A}">
                    <a16:rowId xmlns:a16="http://schemas.microsoft.com/office/drawing/2014/main" val="10004"/>
                  </a:ext>
                </a:extLst>
              </a:tr>
              <a:tr h="1118932">
                <a:tc>
                  <a:txBody>
                    <a:bodyPr/>
                    <a:lstStyle/>
                    <a:p>
                      <a:r>
                        <a:rPr lang="en-US" sz="3200" dirty="0"/>
                        <a:t>4</a:t>
                      </a:r>
                      <a:endParaRPr lang="en-IN" sz="3200" dirty="0"/>
                    </a:p>
                  </a:txBody>
                  <a:tcPr/>
                </a:tc>
                <a:tc>
                  <a:txBody>
                    <a:bodyPr/>
                    <a:lstStyle/>
                    <a:p>
                      <a:r>
                        <a:rPr lang="en-US" sz="3200" kern="1200" dirty="0">
                          <a:solidFill>
                            <a:schemeClr val="dk1"/>
                          </a:solidFill>
                          <a:latin typeface="+mn-lt"/>
                          <a:ea typeface="+mn-ea"/>
                          <a:cs typeface="+mn-cs"/>
                        </a:rPr>
                        <a:t>Failed to authenticate the session.</a:t>
                      </a:r>
                      <a:endParaRPr lang="en-IN" sz="3200" kern="1200" dirty="0">
                        <a:solidFill>
                          <a:schemeClr val="dk1"/>
                        </a:solidFill>
                        <a:latin typeface="+mn-lt"/>
                        <a:ea typeface="+mn-ea"/>
                        <a:cs typeface="+mn-cs"/>
                      </a:endParaRPr>
                    </a:p>
                  </a:txBody>
                  <a:tcPr/>
                </a:tc>
                <a:tc>
                  <a:txBody>
                    <a:bodyPr/>
                    <a:lstStyle/>
                    <a:p>
                      <a:r>
                        <a:rPr lang="en-US" sz="3200" dirty="0"/>
                        <a:t>Check if the </a:t>
                      </a:r>
                      <a:r>
                        <a:rPr lang="en-IN" sz="3200" kern="1200" dirty="0">
                          <a:solidFill>
                            <a:schemeClr val="dk1"/>
                          </a:solidFill>
                          <a:latin typeface="+mn-lt"/>
                          <a:ea typeface="+mn-ea"/>
                          <a:cs typeface="+mn-cs"/>
                        </a:rPr>
                        <a:t>Enterprise Application ID configured in the “tenant config.xml” exists in Policy Server. Ensure correct passphrase is configured.</a:t>
                      </a:r>
                      <a:endParaRPr lang="en-IN" sz="3200" dirty="0"/>
                    </a:p>
                  </a:txBody>
                  <a:tcPr/>
                </a:tc>
                <a:extLst>
                  <a:ext uri="{0D108BD9-81ED-4DB2-BD59-A6C34878D82A}">
                    <a16:rowId xmlns:a16="http://schemas.microsoft.com/office/drawing/2014/main" val="10006"/>
                  </a:ext>
                </a:extLst>
              </a:tr>
              <a:tr h="1118932">
                <a:tc>
                  <a:txBody>
                    <a:bodyPr/>
                    <a:lstStyle/>
                    <a:p>
                      <a:r>
                        <a:rPr lang="en-IN" sz="3200" kern="1200" dirty="0">
                          <a:solidFill>
                            <a:schemeClr val="dk1"/>
                          </a:solidFill>
                          <a:latin typeface="+mn-lt"/>
                          <a:ea typeface="+mn-ea"/>
                          <a:cs typeface="+mn-cs"/>
                        </a:rPr>
                        <a:t>5</a:t>
                      </a:r>
                    </a:p>
                  </a:txBody>
                  <a:tcPr/>
                </a:tc>
                <a:tc>
                  <a:txBody>
                    <a:bodyPr/>
                    <a:lstStyle/>
                    <a:p>
                      <a:r>
                        <a:rPr lang="en-US" sz="3200" kern="1200" dirty="0">
                          <a:solidFill>
                            <a:schemeClr val="dk1"/>
                          </a:solidFill>
                          <a:latin typeface="+mn-lt"/>
                          <a:ea typeface="+mn-ea"/>
                          <a:cs typeface="+mn-cs"/>
                        </a:rPr>
                        <a:t>File is not HTML wrapped! Hence, cannot be unwrapped and unprotected</a:t>
                      </a:r>
                    </a:p>
                  </a:txBody>
                  <a:tcPr/>
                </a:tc>
                <a:tc>
                  <a:txBody>
                    <a:bodyPr/>
                    <a:lstStyle/>
                    <a:p>
                      <a:r>
                        <a:rPr lang="en-US" sz="3200" dirty="0"/>
                        <a:t>The file you are trying to unprotected is not HTML Wrapped. Please create another file.</a:t>
                      </a:r>
                      <a:endParaRPr lang="en-IN" sz="3200" dirty="0"/>
                    </a:p>
                  </a:txBody>
                  <a:tcPr/>
                </a:tc>
                <a:extLst>
                  <a:ext uri="{0D108BD9-81ED-4DB2-BD59-A6C34878D82A}">
                    <a16:rowId xmlns:a16="http://schemas.microsoft.com/office/drawing/2014/main" val="1408220299"/>
                  </a:ext>
                </a:extLst>
              </a:tr>
              <a:tr h="1118932">
                <a:tc>
                  <a:txBody>
                    <a:bodyPr/>
                    <a:lstStyle/>
                    <a:p>
                      <a:pPr lvl="0">
                        <a:buNone/>
                      </a:pPr>
                      <a:r>
                        <a:rPr lang="en-IN" sz="3200" kern="1200">
                          <a:solidFill>
                            <a:schemeClr val="dk1"/>
                          </a:solidFill>
                          <a:latin typeface="+mn-lt"/>
                          <a:ea typeface="+mn-ea"/>
                          <a:cs typeface="+mn-cs"/>
                        </a:rPr>
                        <a:t>6</a:t>
                      </a:r>
                      <a:endParaRPr lang="en-IN" sz="3200" kern="1200" dirty="0">
                        <a:solidFill>
                          <a:schemeClr val="dk1"/>
                        </a:solidFill>
                        <a:latin typeface="+mn-lt"/>
                        <a:ea typeface="+mn-ea"/>
                        <a:cs typeface="+mn-cs"/>
                      </a:endParaRPr>
                    </a:p>
                  </a:txBody>
                  <a:tcPr/>
                </a:tc>
                <a:tc>
                  <a:txBody>
                    <a:bodyPr/>
                    <a:lstStyle/>
                    <a:p>
                      <a:pPr lvl="0" algn="l">
                        <a:lnSpc>
                          <a:spcPct val="100000"/>
                        </a:lnSpc>
                        <a:spcBef>
                          <a:spcPts val="0"/>
                        </a:spcBef>
                        <a:spcAft>
                          <a:spcPts val="0"/>
                        </a:spcAft>
                        <a:buNone/>
                      </a:pPr>
                      <a:r>
                        <a:rPr lang="en-IN" sz="3200" b="0" i="0" u="none" strike="noStrike" kern="1200" noProof="0"/>
                        <a:t>Content is not allowed in prolog.</a:t>
                      </a:r>
                      <a:endParaRPr lang="en-US" sz="3200" b="0" i="0" u="none" strike="noStrike" kern="1200" noProof="0"/>
                    </a:p>
                    <a:p>
                      <a:pPr lvl="0">
                        <a:buNone/>
                      </a:pPr>
                      <a:r>
                        <a:rPr lang="en-IN" sz="3200" b="0" i="0" u="none" strike="noStrike" kern="1200" noProof="0"/>
                        <a:t>*** Config file should be in UTF-16LE encoding ***</a:t>
                      </a:r>
                      <a:endParaRPr lang="en-US"/>
                    </a:p>
                  </a:txBody>
                  <a:tcPr/>
                </a:tc>
                <a:tc>
                  <a:txBody>
                    <a:bodyPr/>
                    <a:lstStyle/>
                    <a:p>
                      <a:pPr lvl="0">
                        <a:buNone/>
                      </a:pPr>
                      <a:r>
                        <a:rPr lang="en-IN" sz="3200" b="0" i="0" u="none" strike="noStrike" noProof="0">
                          <a:latin typeface="Calibri"/>
                        </a:rPr>
                        <a:t>Ensure that the config.xml and tenant config.xml files are UTF-8 encoded.</a:t>
                      </a:r>
                      <a:endParaRPr lang="en-US"/>
                    </a:p>
                  </a:txBody>
                  <a:tcPr/>
                </a:tc>
                <a:extLst>
                  <a:ext uri="{0D108BD9-81ED-4DB2-BD59-A6C34878D82A}">
                    <a16:rowId xmlns:a16="http://schemas.microsoft.com/office/drawing/2014/main" val="3510014651"/>
                  </a:ext>
                </a:extLst>
              </a:tr>
            </a:tbl>
          </a:graphicData>
        </a:graphic>
      </p:graphicFrame>
      <p:sp>
        <p:nvSpPr>
          <p:cNvPr id="5" name="Rectangle 4">
            <a:extLst>
              <a:ext uri="{FF2B5EF4-FFF2-40B4-BE49-F238E27FC236}">
                <a16:creationId xmlns:a16="http://schemas.microsoft.com/office/drawing/2014/main" id="{B19EB976-8F12-440A-9ECF-13F69B31AE1F}"/>
              </a:ext>
            </a:extLst>
          </p:cNvPr>
          <p:cNvSpPr/>
          <p:nvPr/>
        </p:nvSpPr>
        <p:spPr>
          <a:xfrm>
            <a:off x="6104903" y="11005586"/>
            <a:ext cx="17745072" cy="1446550"/>
          </a:xfrm>
          <a:prstGeom prst="rect">
            <a:avLst/>
          </a:prstGeom>
        </p:spPr>
        <p:txBody>
          <a:bodyPr wrap="square">
            <a:spAutoFit/>
          </a:bodyPr>
          <a:lstStyle/>
          <a:p>
            <a:r>
              <a:rPr lang="en-IN" sz="4400" dirty="0"/>
              <a:t>In case of any other issue, send the console output to your Seclore contact.</a:t>
            </a:r>
          </a:p>
          <a:p>
            <a:endParaRPr lang="en-IN" sz="4400" dirty="0"/>
          </a:p>
        </p:txBody>
      </p:sp>
    </p:spTree>
    <p:extLst>
      <p:ext uri="{BB962C8B-B14F-4D97-AF65-F5344CB8AC3E}">
        <p14:creationId xmlns:p14="http://schemas.microsoft.com/office/powerpoint/2010/main" val="1217568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34</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Summary</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049062" y="800100"/>
            <a:ext cx="17798247" cy="105727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lnSpc>
                <a:spcPct val="150000"/>
              </a:lnSpc>
            </a:pPr>
            <a:r>
              <a:rPr lang="en-US" sz="5400" dirty="0"/>
              <a:t>Meet all Pre-requisites</a:t>
            </a:r>
          </a:p>
          <a:p>
            <a:pPr>
              <a:lnSpc>
                <a:spcPct val="150000"/>
              </a:lnSpc>
            </a:pPr>
            <a:r>
              <a:rPr lang="en-US" sz="5400" dirty="0"/>
              <a:t>Setup environment variable and replace JCE files</a:t>
            </a:r>
          </a:p>
          <a:p>
            <a:pPr>
              <a:lnSpc>
                <a:spcPct val="150000"/>
              </a:lnSpc>
            </a:pPr>
            <a:r>
              <a:rPr lang="en-US" sz="5400" dirty="0"/>
              <a:t>Configure config.xml and tenant config.xml file</a:t>
            </a:r>
          </a:p>
          <a:p>
            <a:pPr>
              <a:lnSpc>
                <a:spcPct val="150000"/>
              </a:lnSpc>
            </a:pPr>
            <a:r>
              <a:rPr lang="en-US" sz="5400" dirty="0"/>
              <a:t>Run Sample Code</a:t>
            </a:r>
          </a:p>
          <a:p>
            <a:pPr>
              <a:lnSpc>
                <a:spcPct val="150000"/>
              </a:lnSpc>
            </a:pPr>
            <a:r>
              <a:rPr lang="en-US" sz="5400" dirty="0"/>
              <a:t>Verify unprotection</a:t>
            </a:r>
          </a:p>
        </p:txBody>
      </p:sp>
    </p:spTree>
    <p:extLst>
      <p:ext uri="{BB962C8B-B14F-4D97-AF65-F5344CB8AC3E}">
        <p14:creationId xmlns:p14="http://schemas.microsoft.com/office/powerpoint/2010/main" val="202750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2" name="Title 1"/>
          <p:cNvSpPr>
            <a:spLocks noGrp="1"/>
          </p:cNvSpPr>
          <p:nvPr>
            <p:ph type="ctrTitle"/>
          </p:nvPr>
        </p:nvSpPr>
        <p:spPr/>
        <p:txBody>
          <a:bodyPr/>
          <a:lstStyle/>
          <a:p>
            <a:pPr algn="ctr"/>
            <a:r>
              <a:rPr lang="en-US" sz="9600" b="0" dirty="0">
                <a:solidFill>
                  <a:schemeClr val="bg1"/>
                </a:solidFill>
                <a:latin typeface="Calibri"/>
              </a:rPr>
              <a:t>Thank you!</a:t>
            </a:r>
          </a:p>
        </p:txBody>
      </p:sp>
    </p:spTree>
    <p:extLst>
      <p:ext uri="{BB962C8B-B14F-4D97-AF65-F5344CB8AC3E}">
        <p14:creationId xmlns:p14="http://schemas.microsoft.com/office/powerpoint/2010/main" val="202574667"/>
      </p:ext>
    </p:extLst>
  </p:cSld>
  <p:clrMapOvr>
    <a:masterClrMapping/>
  </p:clrMapOvr>
  <p:transition spd="slow">
    <p:push dir="u"/>
  </p:transition>
</p:sld>
</file>

<file path=ppt/theme/theme1.xml><?xml version="1.0" encoding="utf-8"?>
<a:theme xmlns:a="http://schemas.openxmlformats.org/drawingml/2006/main" name="Master">
  <a:themeElements>
    <a:clrScheme name="Custom 6">
      <a:dk1>
        <a:srgbClr val="494849"/>
      </a:dk1>
      <a:lt1>
        <a:sysClr val="window" lastClr="FFFFFF"/>
      </a:lt1>
      <a:dk2>
        <a:srgbClr val="797979"/>
      </a:dk2>
      <a:lt2>
        <a:srgbClr val="E8ECEC"/>
      </a:lt2>
      <a:accent1>
        <a:srgbClr val="779FB5"/>
      </a:accent1>
      <a:accent2>
        <a:srgbClr val="E0303A"/>
      </a:accent2>
      <a:accent3>
        <a:srgbClr val="EAAA00"/>
      </a:accent3>
      <a:accent4>
        <a:srgbClr val="279989"/>
      </a:accent4>
      <a:accent5>
        <a:srgbClr val="94A1A7"/>
      </a:accent5>
      <a:accent6>
        <a:srgbClr val="BEC6C4"/>
      </a:accent6>
      <a:hlink>
        <a:srgbClr val="66A0B9"/>
      </a:hlink>
      <a:folHlink>
        <a:srgbClr val="94A1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effectLst/>
      </a:spPr>
      <a:bodyPr rtlCol="0" anchor="ctr"/>
      <a:lstStyle>
        <a:defPPr algn="ctr">
          <a:defRPr dirty="0">
            <a:latin typeface="Open Sans Light"/>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7655D088502DE43B19CBA86A84E0140" ma:contentTypeVersion="233" ma:contentTypeDescription="Create a new document." ma:contentTypeScope="" ma:versionID="3e9437c431fdf6d4ed301132d89a5a0d">
  <xsd:schema xmlns:xsd="http://www.w3.org/2001/XMLSchema" xmlns:xs="http://www.w3.org/2001/XMLSchema" xmlns:p="http://schemas.microsoft.com/office/2006/metadata/properties" xmlns:ns2="c1b7b0e5-210c-4fad-a905-21347c3f13a7" xmlns:ns3="76bf5ebd-952c-4faf-ac64-9558a321d64b" targetNamespace="http://schemas.microsoft.com/office/2006/metadata/properties" ma:root="true" ma:fieldsID="5e53653099d0a7040aeb66233560e2d4" ns2:_="" ns3:_="">
    <xsd:import namespace="c1b7b0e5-210c-4fad-a905-21347c3f13a7"/>
    <xsd:import namespace="76bf5ebd-952c-4faf-ac64-9558a321d64b"/>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Open_x0020_with_x0020_Seclore"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b7b0e5-210c-4fad-a905-21347c3f13a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c600c165-00e8-4e51-b75e-ccc20ef87cd5}" ma:internalName="TaxCatchAll" ma:showField="CatchAllData" ma:web="c1b7b0e5-210c-4fad-a905-21347c3f13a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6bf5ebd-952c-4faf-ac64-9558a321d64b"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Open_x0020_with_x0020_Seclore" ma:index="23" nillable="true" ma:displayName="Open with Seclore" ma:hidden="true" ma:internalName="Open_x0020_with_x0020_Seclor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d2a713e-f46a-45b9-9e45-283e64c24b6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c1b7b0e5-210c-4fad-a905-21347c3f13a7">W2YFHWASA3CM-980698069-207103</_dlc_DocId>
    <_dlc_DocIdUrl xmlns="c1b7b0e5-210c-4fad-a905-21347c3f13a7">
      <Url>https://seclore.sharepoint.com/sites/pdocs/_layouts/15/DocIdRedir.aspx?ID=W2YFHWASA3CM-980698069-207103</Url>
      <Description>W2YFHWASA3CM-980698069-207103</Description>
    </_dlc_DocIdUrl>
    <Open_x0020_with_x0020_Seclore xmlns="76bf5ebd-952c-4faf-ac64-9558a321d64b" xsi:nil="true"/>
    <lcf76f155ced4ddcb4097134ff3c332f xmlns="76bf5ebd-952c-4faf-ac64-9558a321d64b">
      <Terms xmlns="http://schemas.microsoft.com/office/infopath/2007/PartnerControls"/>
    </lcf76f155ced4ddcb4097134ff3c332f>
    <TaxCatchAll xmlns="c1b7b0e5-210c-4fad-a905-21347c3f13a7"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2C32690-EE63-4394-B856-8FB08C592FFC}">
  <ds:schemaRefs>
    <ds:schemaRef ds:uri="http://schemas.microsoft.com/sharepoint/v3/contenttype/forms"/>
  </ds:schemaRefs>
</ds:datastoreItem>
</file>

<file path=customXml/itemProps2.xml><?xml version="1.0" encoding="utf-8"?>
<ds:datastoreItem xmlns:ds="http://schemas.openxmlformats.org/officeDocument/2006/customXml" ds:itemID="{9B54FB35-E318-4148-B8EE-789736E82856}"/>
</file>

<file path=customXml/itemProps3.xml><?xml version="1.0" encoding="utf-8"?>
<ds:datastoreItem xmlns:ds="http://schemas.openxmlformats.org/officeDocument/2006/customXml" ds:itemID="{B9E16D46-786D-4800-B11C-91F43B70F755}">
  <ds:schemaRefs>
    <ds:schemaRef ds:uri="76bf5ebd-952c-4faf-ac64-9558a321d64b"/>
    <ds:schemaRef ds:uri="http://schemas.openxmlformats.org/package/2006/metadata/core-properties"/>
    <ds:schemaRef ds:uri="http://purl.org/dc/terms/"/>
    <ds:schemaRef ds:uri="http://purl.org/dc/dcmitype/"/>
    <ds:schemaRef ds:uri="http://purl.org/dc/elements/1.1/"/>
    <ds:schemaRef ds:uri="http://schemas.microsoft.com/office/2006/metadata/properties"/>
    <ds:schemaRef ds:uri="http://schemas.microsoft.com/office/2006/documentManagement/types"/>
    <ds:schemaRef ds:uri="c1b7b0e5-210c-4fad-a905-21347c3f13a7"/>
    <ds:schemaRef ds:uri="http://schemas.microsoft.com/office/infopath/2007/PartnerControls"/>
    <ds:schemaRef ds:uri="http://www.w3.org/XML/1998/namespace"/>
  </ds:schemaRefs>
</ds:datastoreItem>
</file>

<file path=customXml/itemProps4.xml><?xml version="1.0" encoding="utf-8"?>
<ds:datastoreItem xmlns:ds="http://schemas.openxmlformats.org/officeDocument/2006/customXml" ds:itemID="{1A8C31CD-6E49-4806-AEF8-4BD6AD03F74D}">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28604</TotalTime>
  <Words>2088</Words>
  <Application>Microsoft Office PowerPoint</Application>
  <PresentationFormat>Custom</PresentationFormat>
  <Paragraphs>290</Paragraphs>
  <Slides>35</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Calibri</vt:lpstr>
      <vt:lpstr>Courier New</vt:lpstr>
      <vt:lpstr>Lucida Grande</vt:lpstr>
      <vt:lpstr>Open Sans Light</vt:lpstr>
      <vt:lpstr>Roboto</vt:lpstr>
      <vt:lpstr>Roboto Light</vt:lpstr>
      <vt:lpstr>Master</vt:lpstr>
      <vt:lpstr>Sample Code Guide – Unwrap and Unprotect in EA Context</vt:lpstr>
      <vt:lpstr>SAMPLE CODE Summary and Purpose</vt:lpstr>
      <vt:lpstr>Sample Code Package</vt:lpstr>
      <vt:lpstr>LIST OF Content</vt:lpstr>
      <vt:lpstr>PowerPoint Presentation</vt:lpstr>
      <vt:lpstr>Seclore components</vt:lpstr>
      <vt:lpstr>Primary Components</vt:lpstr>
      <vt:lpstr>Primary Components</vt:lpstr>
      <vt:lpstr>Server SDK</vt:lpstr>
      <vt:lpstr>Seclore Concepts</vt:lpstr>
      <vt:lpstr>PowerPoint Presentation</vt:lpstr>
      <vt:lpstr>Servers and API license</vt:lpstr>
      <vt:lpstr>Seclore Protected File</vt:lpstr>
      <vt:lpstr>Java Cryptographic Encryption Files (applicable for Java 8 and above)</vt:lpstr>
      <vt:lpstr>Replace in &lt;JRE_FOLDER&gt;/lib/security</vt:lpstr>
      <vt:lpstr>SSL Certificate</vt:lpstr>
      <vt:lpstr>PowerPoint Presentation</vt:lpstr>
      <vt:lpstr>Import the project into an existing workspace in Eclipse</vt:lpstr>
      <vt:lpstr>Configuration: config.xml</vt:lpstr>
      <vt:lpstr>Configuration: config.xml</vt:lpstr>
      <vt:lpstr>Configuration : tenant config.xml</vt:lpstr>
      <vt:lpstr>Executing Sample Code</vt:lpstr>
      <vt:lpstr>Executing Sample Code – Unwrap + Unprotect</vt:lpstr>
      <vt:lpstr>PowerPoint Presentation</vt:lpstr>
      <vt:lpstr>Verify File is Unprotected</vt:lpstr>
      <vt:lpstr>PowerPoint Presentation</vt:lpstr>
      <vt:lpstr>UNProtection Approach</vt:lpstr>
      <vt:lpstr>Initialize</vt:lpstr>
      <vt:lpstr>Initialize</vt:lpstr>
      <vt:lpstr>precheck</vt:lpstr>
      <vt:lpstr>Unwrap and Unprotect</vt:lpstr>
      <vt:lpstr>Terminate</vt:lpstr>
      <vt:lpstr>Troubleshooting</vt:lpstr>
      <vt:lpstr>Summary</vt:lpstr>
      <vt:lpstr>Thank you!</vt:lpstr>
    </vt:vector>
  </TitlesOfParts>
  <Company>Louis Twelve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 Twelve</dc:creator>
  <cp:lastModifiedBy>Debashis Jena</cp:lastModifiedBy>
  <cp:revision>1928</cp:revision>
  <cp:lastPrinted>2017-06-27T20:37:33Z</cp:lastPrinted>
  <dcterms:created xsi:type="dcterms:W3CDTF">2014-12-02T17:36:54Z</dcterms:created>
  <dcterms:modified xsi:type="dcterms:W3CDTF">2021-07-06T11:44:28Z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0x01010087655D088502DE43B19CBA86A84E0140</vt:lpwstr>
  </property>
  <property fmtid="{D5CDD505-2E9C-101B-9397-08002B2CF9AE}" pid="3" name="_dlc_DocIdItemGuid">
    <vt:lpwstr>d363740c-9ac3-425b-9269-23be203e74ed</vt:lpwstr>
  </property>
</Properties>
</file>